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5" r:id="rId1"/>
  </p:sldMasterIdLst>
  <p:notesMasterIdLst>
    <p:notesMasterId r:id="rId33"/>
  </p:notesMasterIdLst>
  <p:handoutMasterIdLst>
    <p:handoutMasterId r:id="rId34"/>
  </p:handoutMasterIdLst>
  <p:sldIdLst>
    <p:sldId id="344" r:id="rId2"/>
    <p:sldId id="472" r:id="rId3"/>
    <p:sldId id="345" r:id="rId4"/>
    <p:sldId id="436" r:id="rId5"/>
    <p:sldId id="474" r:id="rId6"/>
    <p:sldId id="448" r:id="rId7"/>
    <p:sldId id="423" r:id="rId8"/>
    <p:sldId id="475" r:id="rId9"/>
    <p:sldId id="424" r:id="rId10"/>
    <p:sldId id="466" r:id="rId11"/>
    <p:sldId id="449" r:id="rId12"/>
    <p:sldId id="425" r:id="rId13"/>
    <p:sldId id="439" r:id="rId14"/>
    <p:sldId id="440" r:id="rId15"/>
    <p:sldId id="467" r:id="rId16"/>
    <p:sldId id="426" r:id="rId17"/>
    <p:sldId id="476" r:id="rId18"/>
    <p:sldId id="450" r:id="rId19"/>
    <p:sldId id="477" r:id="rId20"/>
    <p:sldId id="433" r:id="rId21"/>
    <p:sldId id="451" r:id="rId22"/>
    <p:sldId id="471" r:id="rId23"/>
    <p:sldId id="445" r:id="rId24"/>
    <p:sldId id="419" r:id="rId25"/>
    <p:sldId id="470" r:id="rId26"/>
    <p:sldId id="452" r:id="rId27"/>
    <p:sldId id="428" r:id="rId28"/>
    <p:sldId id="455" r:id="rId29"/>
    <p:sldId id="468" r:id="rId30"/>
    <p:sldId id="454" r:id="rId31"/>
    <p:sldId id="417" r:id="rId32"/>
  </p:sldIdLst>
  <p:sldSz cx="10058400" cy="7772400"/>
  <p:notesSz cx="9283700" cy="6985000"/>
  <p:custDataLst>
    <p:tags r:id="rId35"/>
  </p:custDataLst>
  <p:defaultTex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86000" algn="l" defTabSz="914400" rtl="0" eaLnBrk="1" latinLnBrk="0" hangingPunct="1">
      <a:defRPr sz="2200" kern="1200">
        <a:solidFill>
          <a:schemeClr val="tx1"/>
        </a:solidFill>
        <a:latin typeface="Georgia" pitchFamily="18" charset="0"/>
        <a:ea typeface="+mn-ea"/>
        <a:cs typeface="+mn-cs"/>
      </a:defRPr>
    </a:lvl6pPr>
    <a:lvl7pPr marL="2743200" algn="l" defTabSz="914400" rtl="0" eaLnBrk="1" latinLnBrk="0" hangingPunct="1">
      <a:defRPr sz="2200" kern="1200">
        <a:solidFill>
          <a:schemeClr val="tx1"/>
        </a:solidFill>
        <a:latin typeface="Georgia" pitchFamily="18" charset="0"/>
        <a:ea typeface="+mn-ea"/>
        <a:cs typeface="+mn-cs"/>
      </a:defRPr>
    </a:lvl7pPr>
    <a:lvl8pPr marL="3200400" algn="l" defTabSz="914400" rtl="0" eaLnBrk="1" latinLnBrk="0" hangingPunct="1">
      <a:defRPr sz="2200" kern="1200">
        <a:solidFill>
          <a:schemeClr val="tx1"/>
        </a:solidFill>
        <a:latin typeface="Georgia" pitchFamily="18" charset="0"/>
        <a:ea typeface="+mn-ea"/>
        <a:cs typeface="+mn-cs"/>
      </a:defRPr>
    </a:lvl8pPr>
    <a:lvl9pPr marL="3657600" algn="l" defTabSz="914400" rtl="0" eaLnBrk="1" latinLnBrk="0" hangingPunct="1">
      <a:defRPr sz="2200"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2B1E"/>
    <a:srgbClr val="F0AB00"/>
    <a:srgbClr val="00A9E0"/>
    <a:srgbClr val="005D64"/>
    <a:srgbClr val="E2CB9D"/>
    <a:srgbClr val="7AB800"/>
    <a:srgbClr val="675C53"/>
    <a:srgbClr val="5C5E66"/>
    <a:srgbClr val="EAE5D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59" autoAdjust="0"/>
    <p:restoredTop sz="92574" autoAdjust="0"/>
  </p:normalViewPr>
  <p:slideViewPr>
    <p:cSldViewPr>
      <p:cViewPr varScale="1">
        <p:scale>
          <a:sx n="84" d="100"/>
          <a:sy n="84" d="100"/>
        </p:scale>
        <p:origin x="-2082" y="-96"/>
      </p:cViewPr>
      <p:guideLst>
        <p:guide orient="horz" pos="2448"/>
        <p:guide pos="3168"/>
      </p:guideLst>
    </p:cSldViewPr>
  </p:slideViewPr>
  <p:notesTextViewPr>
    <p:cViewPr>
      <p:scale>
        <a:sx n="100" d="100"/>
        <a:sy n="100" d="100"/>
      </p:scale>
      <p:origin x="0" y="0"/>
    </p:cViewPr>
  </p:notesTextViewPr>
  <p:notesViewPr>
    <p:cSldViewPr>
      <p:cViewPr varScale="1">
        <p:scale>
          <a:sx n="100" d="100"/>
          <a:sy n="100" d="100"/>
        </p:scale>
        <p:origin x="-1476" y="-90"/>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4024779" cy="3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2" tIns="46469" rIns="92942" bIns="46469" numCol="1" anchor="t" anchorCtr="0" compatLnSpc="1">
            <a:prstTxWarp prst="textNoShape">
              <a:avLst/>
            </a:prstTxWarp>
          </a:bodyPr>
          <a:lstStyle>
            <a:lvl1pPr defTabSz="928233" eaLnBrk="1" hangingPunct="1">
              <a:defRPr sz="1200">
                <a:latin typeface="Arial" charset="0"/>
              </a:defRPr>
            </a:lvl1pPr>
          </a:lstStyle>
          <a:p>
            <a:endParaRPr lang="en-US" altLang="en-US"/>
          </a:p>
        </p:txBody>
      </p:sp>
      <p:sp>
        <p:nvSpPr>
          <p:cNvPr id="47107" name="Rectangle 3"/>
          <p:cNvSpPr>
            <a:spLocks noGrp="1" noChangeArrowheads="1"/>
          </p:cNvSpPr>
          <p:nvPr>
            <p:ph type="dt" sz="quarter" idx="1"/>
          </p:nvPr>
        </p:nvSpPr>
        <p:spPr bwMode="auto">
          <a:xfrm>
            <a:off x="5258922" y="0"/>
            <a:ext cx="4024779" cy="3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2" tIns="46469" rIns="92942" bIns="46469" numCol="1" anchor="t" anchorCtr="0" compatLnSpc="1">
            <a:prstTxWarp prst="textNoShape">
              <a:avLst/>
            </a:prstTxWarp>
          </a:bodyPr>
          <a:lstStyle>
            <a:lvl1pPr algn="r" defTabSz="928233" eaLnBrk="1" hangingPunct="1">
              <a:defRPr sz="1200">
                <a:latin typeface="Arial" charset="0"/>
              </a:defRPr>
            </a:lvl1pPr>
          </a:lstStyle>
          <a:p>
            <a:endParaRPr lang="en-US" altLang="en-US"/>
          </a:p>
        </p:txBody>
      </p:sp>
      <p:sp>
        <p:nvSpPr>
          <p:cNvPr id="47108" name="Rectangle 4"/>
          <p:cNvSpPr>
            <a:spLocks noGrp="1" noChangeArrowheads="1"/>
          </p:cNvSpPr>
          <p:nvPr>
            <p:ph type="ftr" sz="quarter" idx="2"/>
          </p:nvPr>
        </p:nvSpPr>
        <p:spPr bwMode="auto">
          <a:xfrm>
            <a:off x="0" y="6633325"/>
            <a:ext cx="4024779" cy="3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2" tIns="46469" rIns="92942" bIns="46469" numCol="1" anchor="b" anchorCtr="0" compatLnSpc="1">
            <a:prstTxWarp prst="textNoShape">
              <a:avLst/>
            </a:prstTxWarp>
          </a:bodyPr>
          <a:lstStyle>
            <a:lvl1pPr defTabSz="928233" eaLnBrk="1" hangingPunct="1">
              <a:defRPr sz="1200">
                <a:latin typeface="Arial" charset="0"/>
              </a:defRPr>
            </a:lvl1pPr>
          </a:lstStyle>
          <a:p>
            <a:endParaRPr lang="en-US" altLang="en-US"/>
          </a:p>
        </p:txBody>
      </p:sp>
      <p:sp>
        <p:nvSpPr>
          <p:cNvPr id="47109" name="Rectangle 5"/>
          <p:cNvSpPr>
            <a:spLocks noGrp="1" noChangeArrowheads="1"/>
          </p:cNvSpPr>
          <p:nvPr>
            <p:ph type="sldNum" sz="quarter" idx="3"/>
          </p:nvPr>
        </p:nvSpPr>
        <p:spPr bwMode="auto">
          <a:xfrm>
            <a:off x="5258922" y="6633325"/>
            <a:ext cx="4024779" cy="3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2" tIns="46469" rIns="92942" bIns="46469" numCol="1" anchor="b" anchorCtr="0" compatLnSpc="1">
            <a:prstTxWarp prst="textNoShape">
              <a:avLst/>
            </a:prstTxWarp>
          </a:bodyPr>
          <a:lstStyle>
            <a:lvl1pPr algn="r" defTabSz="928233" eaLnBrk="1" hangingPunct="1">
              <a:defRPr sz="1200">
                <a:latin typeface="Arial" charset="0"/>
              </a:defRPr>
            </a:lvl1pPr>
          </a:lstStyle>
          <a:p>
            <a:fld id="{5622946C-D679-49CF-A9D0-9A20B1420ABF}" type="slidenum">
              <a:rPr lang="en-US" altLang="en-US"/>
              <a:pPr/>
              <a:t>‹#›</a:t>
            </a:fld>
            <a:endParaRPr lang="en-US" altLang="en-US"/>
          </a:p>
        </p:txBody>
      </p:sp>
    </p:spTree>
    <p:extLst>
      <p:ext uri="{BB962C8B-B14F-4D97-AF65-F5344CB8AC3E}">
        <p14:creationId xmlns:p14="http://schemas.microsoft.com/office/powerpoint/2010/main" val="727742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4023244" cy="35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6" tIns="45778" rIns="91556" bIns="45778" numCol="1" anchor="t" anchorCtr="0" compatLnSpc="1">
            <a:prstTxWarp prst="textNoShape">
              <a:avLst/>
            </a:prstTxWarp>
          </a:bodyPr>
          <a:lstStyle>
            <a:lvl1pPr defTabSz="916019" eaLnBrk="1" hangingPunct="1">
              <a:defRPr sz="1200">
                <a:latin typeface="Arial" charset="0"/>
              </a:defRPr>
            </a:lvl1pPr>
          </a:lstStyle>
          <a:p>
            <a:endParaRPr lang="en-US" altLang="en-US"/>
          </a:p>
        </p:txBody>
      </p:sp>
      <p:sp>
        <p:nvSpPr>
          <p:cNvPr id="163843" name="Rectangle 3"/>
          <p:cNvSpPr>
            <a:spLocks noGrp="1" noChangeArrowheads="1"/>
          </p:cNvSpPr>
          <p:nvPr>
            <p:ph type="dt" idx="1"/>
          </p:nvPr>
        </p:nvSpPr>
        <p:spPr bwMode="auto">
          <a:xfrm>
            <a:off x="5258921" y="0"/>
            <a:ext cx="4023244" cy="35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6" tIns="45778" rIns="91556" bIns="45778" numCol="1" anchor="t" anchorCtr="0" compatLnSpc="1">
            <a:prstTxWarp prst="textNoShape">
              <a:avLst/>
            </a:prstTxWarp>
          </a:bodyPr>
          <a:lstStyle>
            <a:lvl1pPr algn="r" defTabSz="916019" eaLnBrk="1" hangingPunct="1">
              <a:defRPr sz="1200">
                <a:latin typeface="Arial" charset="0"/>
              </a:defRPr>
            </a:lvl1pPr>
          </a:lstStyle>
          <a:p>
            <a:fld id="{AD81CF3A-138C-42AD-8098-A42E171B5DC7}" type="datetimeFigureOut">
              <a:rPr lang="en-US" altLang="en-US"/>
              <a:pPr/>
              <a:t>11/8/2018</a:t>
            </a:fld>
            <a:endParaRPr lang="en-US" altLang="en-US"/>
          </a:p>
        </p:txBody>
      </p:sp>
      <p:sp>
        <p:nvSpPr>
          <p:cNvPr id="163844" name="Rectangle 4"/>
          <p:cNvSpPr>
            <a:spLocks noGrp="1" noRot="1" noChangeAspect="1" noChangeArrowheads="1" noTextEdit="1"/>
          </p:cNvSpPr>
          <p:nvPr>
            <p:ph type="sldImg" idx="2"/>
          </p:nvPr>
        </p:nvSpPr>
        <p:spPr bwMode="auto">
          <a:xfrm>
            <a:off x="2946400" y="522288"/>
            <a:ext cx="3390900" cy="26193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45" name="Rectangle 5"/>
          <p:cNvSpPr>
            <a:spLocks noGrp="1" noChangeArrowheads="1"/>
          </p:cNvSpPr>
          <p:nvPr>
            <p:ph type="body" sz="quarter" idx="3"/>
          </p:nvPr>
        </p:nvSpPr>
        <p:spPr bwMode="auto">
          <a:xfrm>
            <a:off x="928678" y="3318179"/>
            <a:ext cx="7426346" cy="314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6" tIns="45778" rIns="91556" bIns="4577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46" name="Rectangle 6"/>
          <p:cNvSpPr>
            <a:spLocks noGrp="1" noChangeArrowheads="1"/>
          </p:cNvSpPr>
          <p:nvPr>
            <p:ph type="ftr" sz="quarter" idx="4"/>
          </p:nvPr>
        </p:nvSpPr>
        <p:spPr bwMode="auto">
          <a:xfrm>
            <a:off x="0" y="6633325"/>
            <a:ext cx="4023244" cy="35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6" tIns="45778" rIns="91556" bIns="45778" numCol="1" anchor="b" anchorCtr="0" compatLnSpc="1">
            <a:prstTxWarp prst="textNoShape">
              <a:avLst/>
            </a:prstTxWarp>
          </a:bodyPr>
          <a:lstStyle>
            <a:lvl1pPr defTabSz="916019" eaLnBrk="1" hangingPunct="1">
              <a:defRPr sz="1200">
                <a:latin typeface="Arial" charset="0"/>
              </a:defRPr>
            </a:lvl1pPr>
          </a:lstStyle>
          <a:p>
            <a:endParaRPr lang="en-US" altLang="en-US"/>
          </a:p>
        </p:txBody>
      </p:sp>
      <p:sp>
        <p:nvSpPr>
          <p:cNvPr id="163847" name="Rectangle 7"/>
          <p:cNvSpPr>
            <a:spLocks noGrp="1" noChangeArrowheads="1"/>
          </p:cNvSpPr>
          <p:nvPr>
            <p:ph type="sldNum" sz="quarter" idx="5"/>
          </p:nvPr>
        </p:nvSpPr>
        <p:spPr bwMode="auto">
          <a:xfrm>
            <a:off x="5258921" y="6633325"/>
            <a:ext cx="4023244" cy="35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6" tIns="45778" rIns="91556" bIns="45778" numCol="1" anchor="b" anchorCtr="0" compatLnSpc="1">
            <a:prstTxWarp prst="textNoShape">
              <a:avLst/>
            </a:prstTxWarp>
          </a:bodyPr>
          <a:lstStyle>
            <a:lvl1pPr algn="r" defTabSz="916019" eaLnBrk="1" hangingPunct="1">
              <a:defRPr sz="1200">
                <a:latin typeface="Arial" charset="0"/>
              </a:defRPr>
            </a:lvl1pPr>
          </a:lstStyle>
          <a:p>
            <a:fld id="{9F9BB6B2-C4E8-4679-B978-34E14ACC8699}" type="slidenum">
              <a:rPr lang="en-US" altLang="en-US"/>
              <a:pPr/>
              <a:t>‹#›</a:t>
            </a:fld>
            <a:endParaRPr lang="en-US" altLang="en-US"/>
          </a:p>
        </p:txBody>
      </p:sp>
    </p:spTree>
    <p:extLst>
      <p:ext uri="{BB962C8B-B14F-4D97-AF65-F5344CB8AC3E}">
        <p14:creationId xmlns:p14="http://schemas.microsoft.com/office/powerpoint/2010/main" val="34729877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946400" y="525463"/>
            <a:ext cx="3390900" cy="2619375"/>
          </a:xfrm>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946400" y="525463"/>
            <a:ext cx="3390900" cy="2619375"/>
          </a:xfrm>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xfrm>
            <a:off x="2947988" y="522288"/>
            <a:ext cx="3387725" cy="2619375"/>
          </a:xfrm>
          <a:ln/>
        </p:spPr>
      </p:sp>
      <p:sp>
        <p:nvSpPr>
          <p:cNvPr id="279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r>
              <a:rPr lang="en-US" sz="1200" i="1" dirty="0" smtClean="0"/>
              <a:t>What does the election mean for the composition of key Senate and House financial services and banking committees?  (If the Dems win the Senate) Will we see more bank CEOs called to testify?  </a:t>
            </a:r>
          </a:p>
          <a:p>
            <a:endParaRPr lang="en-US" sz="1200" i="1" dirty="0" smtClean="0"/>
          </a:p>
          <a:p>
            <a:r>
              <a:rPr lang="en-US" sz="1200" i="1" dirty="0" smtClean="0"/>
              <a:t> What ongoing rulemaking might be helped/hurt by the midterm results?</a:t>
            </a:r>
          </a:p>
          <a:p>
            <a:endParaRPr lang="en-US" sz="1200" i="1" dirty="0" smtClean="0"/>
          </a:p>
          <a:p>
            <a:r>
              <a:rPr lang="en-US" sz="1200" i="1" dirty="0" smtClean="0"/>
              <a:t> What is the prognosis for the Federal Reserve leadership and key interest rates?  Will the Fed continue its rate hike?</a:t>
            </a:r>
          </a:p>
          <a:p>
            <a:endParaRPr lang="en-US" sz="1200" i="1" dirty="0" smtClean="0"/>
          </a:p>
          <a:p>
            <a:r>
              <a:rPr lang="en-US" sz="1200" i="1" dirty="0" smtClean="0"/>
              <a:t> (If the Dems win the House) Will the CFPB have more teeth and will there be legislative changes to make the CFPB a more effective regulator?  What about the OCC’s ability to implement special purpose fintech charters?</a:t>
            </a:r>
          </a:p>
          <a:p>
            <a:endParaRPr lang="en-US" sz="1200" i="1" dirty="0" smtClean="0"/>
          </a:p>
          <a:p>
            <a:r>
              <a:rPr lang="en-US" sz="1200" i="1" dirty="0" smtClean="0"/>
              <a:t>What’s the prognosis for marketplace lending in the next two years?  The industry has some allies in both sides of the aisle, what can we look for in the next term?</a:t>
            </a:r>
          </a:p>
          <a:p>
            <a:endParaRPr lang="en-US" sz="1200" i="1" dirty="0" smtClean="0"/>
          </a:p>
          <a:p>
            <a:r>
              <a:rPr lang="en-US" sz="1200" i="1" dirty="0" smtClean="0"/>
              <a:t>A key takeaway here is that some things might get passed or tweaked, but compromise will be the order of the day.  Rulemaking has been very quiet in DC other than cutting the corporate tax rate to 21%, and the states are making the most noise on the enforcement side.  2020 is obviously a bigger moment and everyone will be speculating in the run up to 2020.</a:t>
            </a:r>
          </a:p>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r>
              <a:rPr lang="en-US" i="1" dirty="0" smtClean="0"/>
              <a:t>Will the election lead to a change in policy at FERC, DOE, EPA or the Interior Department on carbon emitting energy sources and climate control efforts; especially the use of coal for electric generation?</a:t>
            </a:r>
          </a:p>
          <a:p>
            <a:endParaRPr lang="en-US" i="1" dirty="0" smtClean="0"/>
          </a:p>
          <a:p>
            <a:r>
              <a:rPr lang="en-US" i="1" dirty="0" smtClean="0"/>
              <a:t>What has been the reaction of the States to Trump energy and environmental policies in the election – Washington carbon tax,  AZ and NV 50% renewables initiatives, Colorado limit on fracking, </a:t>
            </a:r>
            <a:r>
              <a:rPr lang="en-US" i="1" dirty="0" err="1" smtClean="0"/>
              <a:t>SLO</a:t>
            </a:r>
            <a:r>
              <a:rPr lang="en-US" i="1" dirty="0" smtClean="0"/>
              <a:t> county initiative to effectively eliminate oil and gas production?</a:t>
            </a:r>
          </a:p>
          <a:p>
            <a:endParaRPr lang="en-US" i="1" dirty="0" smtClean="0"/>
          </a:p>
          <a:p>
            <a:r>
              <a:rPr lang="en-US" i="1" dirty="0" smtClean="0"/>
              <a:t>Will we see an increase in </a:t>
            </a:r>
            <a:r>
              <a:rPr lang="en-US" i="1" dirty="0" err="1" smtClean="0"/>
              <a:t>DAGA</a:t>
            </a:r>
            <a:r>
              <a:rPr lang="en-US" i="1" dirty="0" smtClean="0"/>
              <a:t> (Democratic Attorneys General Association) suits against the administration or the relevant energy and environmental agencies as we saw a huge increase in RAGA suits after the GOP gained control of the Senate under the Obama administration (e.g., Scott Pruitt)? </a:t>
            </a:r>
          </a:p>
          <a:p>
            <a:endParaRPr lang="en-US" i="1" dirty="0" smtClean="0"/>
          </a:p>
          <a:p>
            <a:r>
              <a:rPr lang="en-US" i="1" dirty="0" smtClean="0"/>
              <a:t>Could there be an effect on the current trade and tariff wars – especially the global energy trade -- as a result of the elections?</a:t>
            </a:r>
            <a:endParaRPr lang="en-US" i="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r>
              <a:rPr lang="en-US" i="1" dirty="0" smtClean="0"/>
              <a:t>Will the election lead to a change in policy at FERC, DOE, EPA or the Interior Department on carbon emitting energy sources and climate control efforts; especially the use of coal for electric generation?</a:t>
            </a:r>
          </a:p>
          <a:p>
            <a:endParaRPr lang="en-US" i="1" dirty="0" smtClean="0"/>
          </a:p>
          <a:p>
            <a:r>
              <a:rPr lang="en-US" i="1" dirty="0" smtClean="0"/>
              <a:t>What has been the reaction of the States to Trump energy and environmental policies in the election – Washington carbon tax,  AZ and NV 50% renewables initiatives, Colorado limit on fracking, </a:t>
            </a:r>
            <a:r>
              <a:rPr lang="en-US" i="1" dirty="0" err="1" smtClean="0"/>
              <a:t>SLO</a:t>
            </a:r>
            <a:r>
              <a:rPr lang="en-US" i="1" dirty="0" smtClean="0"/>
              <a:t> county initiative to effectively eliminate oil and gas production?</a:t>
            </a:r>
          </a:p>
          <a:p>
            <a:endParaRPr lang="en-US" i="1" dirty="0" smtClean="0"/>
          </a:p>
          <a:p>
            <a:r>
              <a:rPr lang="en-US" i="1" dirty="0" smtClean="0"/>
              <a:t>Will we see an increase in </a:t>
            </a:r>
            <a:r>
              <a:rPr lang="en-US" i="1" dirty="0" err="1" smtClean="0"/>
              <a:t>DAGA</a:t>
            </a:r>
            <a:r>
              <a:rPr lang="en-US" i="1" dirty="0" smtClean="0"/>
              <a:t> (Democratic Attorneys General Association) suits against the administration or the relevant energy and environmental agencies as we saw a huge increase in RAGA suits after the GOP gained control of the Senate under the Obama administration (e.g., Scott Pruitt)? </a:t>
            </a:r>
          </a:p>
          <a:p>
            <a:endParaRPr lang="en-US" i="1" dirty="0" smtClean="0"/>
          </a:p>
          <a:p>
            <a:r>
              <a:rPr lang="en-US" i="1" dirty="0" smtClean="0"/>
              <a:t>Could there be an effect on the current trade and tariff wars – especially the global energy trade -- as a result of the elections?</a:t>
            </a:r>
            <a:endParaRPr lang="en-US"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1AF0D0C0-8C3E-4E2C-AB92-6DA0629EF9AE}" type="slidenum">
              <a:rPr lang="en-US" altLang="en-US" smtClean="0"/>
              <a:pPr>
                <a:defRPr/>
              </a:pPr>
              <a:t>1</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946400" y="525463"/>
            <a:ext cx="3390900" cy="2619375"/>
          </a:xfrm>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r>
              <a:rPr lang="en-US" i="1" dirty="0" smtClean="0"/>
              <a:t>What are the prospects of Congress passing a federal data privacy law in the next term?</a:t>
            </a:r>
          </a:p>
          <a:p>
            <a:endParaRPr lang="en-US" i="1" dirty="0" smtClean="0"/>
          </a:p>
          <a:p>
            <a:r>
              <a:rPr lang="en-US" i="1" dirty="0" smtClean="0"/>
              <a:t>Do you see a Democrat-controlled House as more or less likely to focus on privacy and data security issues? [not applicable if majority doesn’t switch]</a:t>
            </a:r>
          </a:p>
          <a:p>
            <a:endParaRPr lang="en-US" i="1" dirty="0" smtClean="0"/>
          </a:p>
          <a:p>
            <a:r>
              <a:rPr lang="en-US" i="1" dirty="0" smtClean="0"/>
              <a:t>Does the new governorship in California increase or decrease the likelihood of meaningful changes to the CCPA?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946400" y="525463"/>
            <a:ext cx="3390900" cy="2619375"/>
          </a:xfrm>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946400" y="525463"/>
            <a:ext cx="3390900" cy="2619375"/>
          </a:xfrm>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7988" y="522288"/>
            <a:ext cx="3387725"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7756E-F52B-4576-AF64-656C0346B89E}" type="slidenum">
              <a:rPr lang="en-US" smtClean="0"/>
              <a:t>6</a:t>
            </a:fld>
            <a:endParaRPr lang="en-US" dirty="0"/>
          </a:p>
        </p:txBody>
      </p:sp>
    </p:spTree>
    <p:extLst>
      <p:ext uri="{BB962C8B-B14F-4D97-AF65-F5344CB8AC3E}">
        <p14:creationId xmlns:p14="http://schemas.microsoft.com/office/powerpoint/2010/main" val="60554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 good demonstration</a:t>
            </a:r>
            <a:r>
              <a:rPr lang="en-US" baseline="0" dirty="0" smtClean="0"/>
              <a:t> of the expected House results vs. what actually happened. As you can see, things went pretty much to plan. Some surprises (SC-01, OK-5, NY-11), but most results tracked with the most recent polling. </a:t>
            </a:r>
            <a:endParaRPr lang="en-US" dirty="0"/>
          </a:p>
        </p:txBody>
      </p:sp>
      <p:sp>
        <p:nvSpPr>
          <p:cNvPr id="4" name="Slide Number Placeholder 3"/>
          <p:cNvSpPr>
            <a:spLocks noGrp="1"/>
          </p:cNvSpPr>
          <p:nvPr>
            <p:ph type="sldNum" sz="quarter" idx="10"/>
          </p:nvPr>
        </p:nvSpPr>
        <p:spPr/>
        <p:txBody>
          <a:bodyPr/>
          <a:lstStyle/>
          <a:p>
            <a:fld id="{9F9BB6B2-C4E8-4679-B978-34E14ACC8699}" type="slidenum">
              <a:rPr lang="en-US" altLang="en-US" smtClean="0"/>
              <a:pPr/>
              <a:t>7</a:t>
            </a:fld>
            <a:endParaRPr lang="en-US" altLang="en-US"/>
          </a:p>
        </p:txBody>
      </p:sp>
    </p:spTree>
    <p:extLst>
      <p:ext uri="{BB962C8B-B14F-4D97-AF65-F5344CB8AC3E}">
        <p14:creationId xmlns:p14="http://schemas.microsoft.com/office/powerpoint/2010/main" val="297710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946400" y="525463"/>
            <a:ext cx="3390900" cy="2619375"/>
          </a:xfrm>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7988" y="522288"/>
            <a:ext cx="3387725"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7756E-F52B-4576-AF64-656C0346B89E}" type="slidenum">
              <a:rPr lang="en-US" smtClean="0"/>
              <a:t>11</a:t>
            </a:fld>
            <a:endParaRPr lang="en-US" dirty="0"/>
          </a:p>
        </p:txBody>
      </p:sp>
    </p:spTree>
    <p:extLst>
      <p:ext uri="{BB962C8B-B14F-4D97-AF65-F5344CB8AC3E}">
        <p14:creationId xmlns:p14="http://schemas.microsoft.com/office/powerpoint/2010/main" val="605544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77896" name="Rectangle 8"/>
          <p:cNvSpPr>
            <a:spLocks noChangeArrowheads="1"/>
          </p:cNvSpPr>
          <p:nvPr userDrawn="1"/>
        </p:nvSpPr>
        <p:spPr bwMode="ltGray">
          <a:xfrm>
            <a:off x="457200" y="304800"/>
            <a:ext cx="9144000" cy="7162800"/>
          </a:xfrm>
          <a:prstGeom prst="rect">
            <a:avLst/>
          </a:prstGeom>
          <a:solidFill>
            <a:schemeClr val="tx1"/>
          </a:solidFill>
          <a:ln>
            <a:noFill/>
          </a:ln>
          <a:effectLst/>
          <a:extLst/>
        </p:spPr>
        <p:txBody>
          <a:bodyPr wrap="none" anchor="ctr"/>
          <a:lstStyle>
            <a:lvl1pPr defTabSz="1019175">
              <a:defRPr sz="2000">
                <a:solidFill>
                  <a:schemeClr val="tx1"/>
                </a:solidFill>
                <a:latin typeface="Arial" charset="0"/>
              </a:defRPr>
            </a:lvl1pPr>
            <a:lvl2pPr defTabSz="1019175">
              <a:defRPr sz="2000">
                <a:solidFill>
                  <a:schemeClr val="tx1"/>
                </a:solidFill>
                <a:latin typeface="Arial" charset="0"/>
              </a:defRPr>
            </a:lvl2pPr>
            <a:lvl3pPr defTabSz="1019175">
              <a:defRPr sz="2000">
                <a:solidFill>
                  <a:schemeClr val="tx1"/>
                </a:solidFill>
                <a:latin typeface="Arial" charset="0"/>
              </a:defRPr>
            </a:lvl3pPr>
            <a:lvl4pPr defTabSz="1019175">
              <a:defRPr sz="2000">
                <a:solidFill>
                  <a:schemeClr val="tx1"/>
                </a:solidFill>
                <a:latin typeface="Arial" charset="0"/>
              </a:defRPr>
            </a:lvl4pPr>
            <a:lvl5pPr defTabSz="1019175">
              <a:defRPr sz="2000">
                <a:solidFill>
                  <a:schemeClr val="tx1"/>
                </a:solidFill>
                <a:latin typeface="Arial" charset="0"/>
              </a:defRPr>
            </a:lvl5pPr>
            <a:lvl6pPr defTabSz="1019175" fontAlgn="base">
              <a:spcBef>
                <a:spcPct val="0"/>
              </a:spcBef>
              <a:spcAft>
                <a:spcPct val="0"/>
              </a:spcAft>
              <a:defRPr sz="2000">
                <a:solidFill>
                  <a:schemeClr val="tx1"/>
                </a:solidFill>
                <a:latin typeface="Arial" charset="0"/>
              </a:defRPr>
            </a:lvl6pPr>
            <a:lvl7pPr defTabSz="1019175" fontAlgn="base">
              <a:spcBef>
                <a:spcPct val="0"/>
              </a:spcBef>
              <a:spcAft>
                <a:spcPct val="0"/>
              </a:spcAft>
              <a:defRPr sz="2000">
                <a:solidFill>
                  <a:schemeClr val="tx1"/>
                </a:solidFill>
                <a:latin typeface="Arial" charset="0"/>
              </a:defRPr>
            </a:lvl7pPr>
            <a:lvl8pPr defTabSz="1019175" fontAlgn="base">
              <a:spcBef>
                <a:spcPct val="0"/>
              </a:spcBef>
              <a:spcAft>
                <a:spcPct val="0"/>
              </a:spcAft>
              <a:defRPr sz="2000">
                <a:solidFill>
                  <a:schemeClr val="tx1"/>
                </a:solidFill>
                <a:latin typeface="Arial" charset="0"/>
              </a:defRPr>
            </a:lvl8pPr>
            <a:lvl9pPr defTabSz="1019175" fontAlgn="base">
              <a:spcBef>
                <a:spcPct val="0"/>
              </a:spcBef>
              <a:spcAft>
                <a:spcPct val="0"/>
              </a:spcAft>
              <a:defRPr sz="2000">
                <a:solidFill>
                  <a:schemeClr val="tx1"/>
                </a:solidFill>
                <a:latin typeface="Arial" charset="0"/>
              </a:defRPr>
            </a:lvl9pPr>
          </a:lstStyle>
          <a:p>
            <a:pPr algn="ctr"/>
            <a:endParaRPr lang="en-US" altLang="en-US" sz="900">
              <a:latin typeface="Georgia" pitchFamily="18" charset="0"/>
            </a:endParaRPr>
          </a:p>
        </p:txBody>
      </p:sp>
      <p:pic>
        <p:nvPicPr>
          <p:cNvPr id="677891" name="Picture 3" descr="MP-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04800"/>
            <a:ext cx="1371600" cy="650875"/>
          </a:xfrm>
          <a:prstGeom prst="rect">
            <a:avLst/>
          </a:prstGeom>
          <a:noFill/>
          <a:extLst>
            <a:ext uri="{909E8E84-426E-40DD-AFC4-6F175D3DCCD1}">
              <a14:hiddenFill xmlns:a14="http://schemas.microsoft.com/office/drawing/2010/main">
                <a:solidFill>
                  <a:srgbClr val="FFFFFF"/>
                </a:solidFill>
              </a14:hiddenFill>
            </a:ext>
          </a:extLst>
        </p:spPr>
      </p:pic>
      <p:sp>
        <p:nvSpPr>
          <p:cNvPr id="677892" name="AutoShape 1040"/>
          <p:cNvSpPr>
            <a:spLocks noChangeArrowheads="1"/>
          </p:cNvSpPr>
          <p:nvPr/>
        </p:nvSpPr>
        <p:spPr bwMode="white">
          <a:xfrm rot="-8100000">
            <a:off x="338138" y="3681413"/>
            <a:ext cx="228600" cy="228600"/>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1400">
              <a:solidFill>
                <a:srgbClr val="000000"/>
              </a:solidFill>
              <a:ea typeface="Arial Unicode MS" pitchFamily="34" charset="-128"/>
              <a:cs typeface="Arial Unicode MS" pitchFamily="34" charset="-128"/>
            </a:endParaRPr>
          </a:p>
        </p:txBody>
      </p:sp>
      <p:sp>
        <p:nvSpPr>
          <p:cNvPr id="1032" name="Rectangle 8"/>
          <p:cNvSpPr>
            <a:spLocks noChangeArrowheads="1"/>
          </p:cNvSpPr>
          <p:nvPr/>
        </p:nvSpPr>
        <p:spPr bwMode="gray">
          <a:xfrm>
            <a:off x="457200" y="7086600"/>
            <a:ext cx="91440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endParaRPr lang="en-US" altLang="en-US" sz="2400">
              <a:ea typeface="Arial Unicode MS" pitchFamily="34" charset="-128"/>
              <a:cs typeface="Arial Unicode MS" pitchFamily="34" charset="-128"/>
            </a:endParaRPr>
          </a:p>
        </p:txBody>
      </p:sp>
      <p:sp>
        <p:nvSpPr>
          <p:cNvPr id="677894" name="Rectangle 6"/>
          <p:cNvSpPr>
            <a:spLocks noGrp="1" noChangeArrowheads="1"/>
          </p:cNvSpPr>
          <p:nvPr>
            <p:ph type="ctrTitle"/>
          </p:nvPr>
        </p:nvSpPr>
        <p:spPr>
          <a:xfrm>
            <a:off x="1371600" y="3535363"/>
            <a:ext cx="8162925" cy="519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defRPr sz="2800">
                <a:solidFill>
                  <a:schemeClr val="tx2"/>
                </a:solidFill>
              </a:defRPr>
            </a:lvl1pPr>
          </a:lstStyle>
          <a:p>
            <a:pPr lvl="0"/>
            <a:r>
              <a:rPr lang="en-US" altLang="en-US" noProof="0" smtClean="0"/>
              <a:t>Click to edit Master title style</a:t>
            </a:r>
            <a:endParaRPr lang="en-US" altLang="en-US" noProof="0" dirty="0" smtClean="0"/>
          </a:p>
        </p:txBody>
      </p:sp>
      <p:sp>
        <p:nvSpPr>
          <p:cNvPr id="677895" name="Rectangle 7"/>
          <p:cNvSpPr>
            <a:spLocks noGrp="1" noChangeArrowheads="1"/>
          </p:cNvSpPr>
          <p:nvPr>
            <p:ph type="subTitle" sz="quarter" idx="1"/>
          </p:nvPr>
        </p:nvSpPr>
        <p:spPr>
          <a:xfrm>
            <a:off x="1371600" y="4267200"/>
            <a:ext cx="8162925" cy="19875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buNone/>
              <a:defRPr sz="1800">
                <a:solidFill>
                  <a:schemeClr val="bg1"/>
                </a:solidFill>
              </a:defRPr>
            </a:lvl1pPr>
          </a:lstStyle>
          <a:p>
            <a:pPr lvl="0"/>
            <a:r>
              <a:rPr lang="en-US" altLang="en-US" noProof="0" smtClean="0"/>
              <a:t>Click to edit Master subtitle style</a:t>
            </a:r>
            <a:endParaRPr lang="en-US" altLang="en-US" noProof="0" dirty="0" smtClean="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bg2"/>
              </a:buClr>
              <a:defRPr/>
            </a:lvl2pPr>
            <a:lvl4pPr>
              <a:buClr>
                <a:srgbClr val="5C5E66"/>
              </a:buClr>
              <a:defRPr/>
            </a:lvl4pPr>
            <a:lvl5pPr>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altLang="en-US" smtClean="0"/>
              <a:t>Litigation Risks for Financial Institutions in 2018 and Beyond | Manatt, Phelps &amp; Phillips, LLP</a:t>
            </a:r>
            <a:endParaRPr lang="en-US" altLang="en-US"/>
          </a:p>
        </p:txBody>
      </p:sp>
    </p:spTree>
    <p:extLst>
      <p:ext uri="{BB962C8B-B14F-4D97-AF65-F5344CB8AC3E}">
        <p14:creationId xmlns:p14="http://schemas.microsoft.com/office/powerpoint/2010/main" val="2158574779"/>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656846"/>
          </a:xfrm>
        </p:spPr>
        <p:txBody>
          <a:bodyPr anchor="t"/>
          <a:lstStyle>
            <a:lvl1pPr algn="l">
              <a:defRPr sz="36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smtClean="0"/>
              <a:t>Litigation Risks for Financial Institutions in 2018 and Beyond | Manatt, Phelps &amp; Phillips, LLP</a:t>
            </a:r>
            <a:endParaRPr lang="en-US" altLang="en-US"/>
          </a:p>
        </p:txBody>
      </p:sp>
    </p:spTree>
    <p:extLst>
      <p:ext uri="{BB962C8B-B14F-4D97-AF65-F5344CB8AC3E}">
        <p14:creationId xmlns:p14="http://schemas.microsoft.com/office/powerpoint/2010/main" val="288817438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24000"/>
            <a:ext cx="4495800" cy="5334000"/>
          </a:xfrm>
        </p:spPr>
        <p:txBody>
          <a:bodyPr/>
          <a:lstStyle>
            <a:lvl1pPr>
              <a:defRPr sz="2000"/>
            </a:lvl1pPr>
            <a:lvl2pPr>
              <a:buClr>
                <a:schemeClr val="bg2"/>
              </a:buClr>
              <a:defRPr sz="1800"/>
            </a:lvl2pPr>
            <a:lvl3pPr>
              <a:defRPr sz="1600"/>
            </a:lvl3pPr>
            <a:lvl4pPr>
              <a:buClr>
                <a:srgbClr val="5C5E66"/>
              </a:buClr>
              <a:defRPr sz="1600"/>
            </a:lvl4pPr>
            <a:lvl5pPr>
              <a:buClr>
                <a:schemeClr val="bg2"/>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524000"/>
            <a:ext cx="4495800" cy="5334000"/>
          </a:xfrm>
        </p:spPr>
        <p:txBody>
          <a:bodyPr/>
          <a:lstStyle>
            <a:lvl1pPr>
              <a:defRPr sz="2000"/>
            </a:lvl1pPr>
            <a:lvl2pPr>
              <a:buClr>
                <a:schemeClr val="bg2"/>
              </a:buClr>
              <a:defRPr sz="1800"/>
            </a:lvl2pPr>
            <a:lvl3pPr>
              <a:defRPr sz="1600"/>
            </a:lvl3pPr>
            <a:lvl4pPr>
              <a:buClr>
                <a:srgbClr val="5C5E66"/>
              </a:buClr>
              <a:defRPr sz="1600"/>
            </a:lvl4pPr>
            <a:lvl5pPr>
              <a:buClr>
                <a:schemeClr val="bg2"/>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US" altLang="en-US" smtClean="0"/>
              <a:t>Litigation Risks for Financial Institutions in 2018 and Beyond | Manatt, Phelps &amp; Phillips, LLP</a:t>
            </a:r>
            <a:endParaRPr lang="en-US" altLang="en-US"/>
          </a:p>
        </p:txBody>
      </p:sp>
    </p:spTree>
    <p:extLst>
      <p:ext uri="{BB962C8B-B14F-4D97-AF65-F5344CB8AC3E}">
        <p14:creationId xmlns:p14="http://schemas.microsoft.com/office/powerpoint/2010/main" val="695475875"/>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smtClean="0"/>
              <a:t>Litigation Risks for Financial Institutions in 2018 and Beyond | Manatt, Phelps &amp; Phillips, LLP</a:t>
            </a:r>
            <a:endParaRPr lang="en-US" altLang="en-US"/>
          </a:p>
        </p:txBody>
      </p:sp>
    </p:spTree>
    <p:extLst>
      <p:ext uri="{BB962C8B-B14F-4D97-AF65-F5344CB8AC3E}">
        <p14:creationId xmlns:p14="http://schemas.microsoft.com/office/powerpoint/2010/main" val="832692405"/>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smtClean="0"/>
              <a:t>Litigation Risks for Financial Institutions in 2018 and Beyond | Manatt, Phelps &amp; Phillips, LLP</a:t>
            </a:r>
            <a:endParaRPr lang="en-US" altLang="en-US"/>
          </a:p>
        </p:txBody>
      </p:sp>
    </p:spTree>
    <p:extLst>
      <p:ext uri="{BB962C8B-B14F-4D97-AF65-F5344CB8AC3E}">
        <p14:creationId xmlns:p14="http://schemas.microsoft.com/office/powerpoint/2010/main" val="3049529611"/>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763000" cy="436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0"/>
            <a:ext cx="4495800" cy="2590800"/>
          </a:xfrm>
        </p:spPr>
        <p:txBody>
          <a:bodyPr/>
          <a:lstStyle>
            <a:lvl1pPr>
              <a:defRPr sz="2000"/>
            </a:lvl1pPr>
            <a:lvl2pPr>
              <a:buClr>
                <a:schemeClr val="bg2"/>
              </a:buClr>
              <a:defRPr sz="1800"/>
            </a:lvl2pPr>
            <a:lvl3pPr>
              <a:defRPr sz="1600"/>
            </a:lvl3pPr>
            <a:lvl4pPr>
              <a:buClr>
                <a:srgbClr val="5C5E66"/>
              </a:buClr>
              <a:defRPr sz="1600"/>
            </a:lvl4pPr>
            <a:lvl5pPr>
              <a:buClr>
                <a:schemeClr val="bg2"/>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143000"/>
            <a:ext cx="4495800" cy="2590800"/>
          </a:xfrm>
        </p:spPr>
        <p:txBody>
          <a:bodyPr/>
          <a:lstStyle>
            <a:lvl1pPr>
              <a:defRPr sz="2000"/>
            </a:lvl1pPr>
            <a:lvl2pPr>
              <a:buClr>
                <a:schemeClr val="bg2"/>
              </a:buClr>
              <a:defRPr sz="1800"/>
            </a:lvl2pPr>
            <a:lvl3pPr>
              <a:defRPr sz="1600"/>
            </a:lvl3pPr>
            <a:lvl4pPr>
              <a:buClr>
                <a:srgbClr val="5C5E66"/>
              </a:buClr>
              <a:defRPr sz="1600"/>
            </a:lvl4pPr>
            <a:lvl5pPr>
              <a:buClr>
                <a:schemeClr val="bg2"/>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US" altLang="en-US" smtClean="0"/>
              <a:t>Litigation Risks for Financial Institutions in 2018 and Beyond | Manatt, Phelps &amp; Phillips, LLP</a:t>
            </a:r>
            <a:endParaRPr lang="en-US" altLang="en-US"/>
          </a:p>
        </p:txBody>
      </p:sp>
      <p:sp>
        <p:nvSpPr>
          <p:cNvPr id="7" name="Content Placeholder 6"/>
          <p:cNvSpPr>
            <a:spLocks noGrp="1"/>
          </p:cNvSpPr>
          <p:nvPr>
            <p:ph sz="quarter" idx="11"/>
          </p:nvPr>
        </p:nvSpPr>
        <p:spPr>
          <a:xfrm>
            <a:off x="457200" y="3962400"/>
            <a:ext cx="4495800" cy="2590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2"/>
          </p:nvPr>
        </p:nvSpPr>
        <p:spPr>
          <a:xfrm>
            <a:off x="5029200" y="3962400"/>
            <a:ext cx="4495800" cy="2590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1036630"/>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ue Title Ba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r>
              <a:rPr lang="en-US" altLang="en-US" smtClean="0"/>
              <a:t>What Will the Midterm Elections Mean for Healthcare?, September 25, 2018 | Manatt Health</a:t>
            </a:r>
            <a:endParaRPr lang="en-US" altLang="en-US" dirty="0"/>
          </a:p>
        </p:txBody>
      </p:sp>
      <p:sp>
        <p:nvSpPr>
          <p:cNvPr id="9" name="Text Placeholder 8"/>
          <p:cNvSpPr>
            <a:spLocks noGrp="1"/>
          </p:cNvSpPr>
          <p:nvPr>
            <p:ph type="body" sz="quarter" idx="11"/>
          </p:nvPr>
        </p:nvSpPr>
        <p:spPr>
          <a:xfrm>
            <a:off x="457201" y="1219199"/>
            <a:ext cx="9144000" cy="914401"/>
          </a:xfrm>
          <a:solidFill>
            <a:schemeClr val="bg2"/>
          </a:solidFill>
        </p:spPr>
        <p:txBody>
          <a:bodyPr bIns="0" anchor="ctr" anchorCtr="0">
            <a:normAutofit/>
          </a:bodyPr>
          <a:lstStyle>
            <a:lvl1pPr marL="0" indent="0" algn="ctr">
              <a:buNone/>
              <a:defRPr b="1">
                <a:solidFill>
                  <a:schemeClr val="bg1"/>
                </a:solidFill>
              </a:defRPr>
            </a:lvl1pPr>
            <a:lvl2pPr marL="285516" indent="0" algn="ctr">
              <a:buNone/>
              <a:defRPr b="1">
                <a:solidFill>
                  <a:schemeClr val="bg1"/>
                </a:solidFill>
              </a:defRPr>
            </a:lvl2pPr>
            <a:lvl3pPr marL="571032" indent="0" algn="ctr">
              <a:buNone/>
              <a:defRPr b="1">
                <a:solidFill>
                  <a:schemeClr val="bg1"/>
                </a:solidFill>
              </a:defRPr>
            </a:lvl3pPr>
            <a:lvl4pPr marL="799445" indent="0" algn="ctr">
              <a:buNone/>
              <a:defRPr b="1">
                <a:solidFill>
                  <a:schemeClr val="bg1"/>
                </a:solidFill>
              </a:defRPr>
            </a:lvl4pPr>
            <a:lvl5pPr marL="1084961" indent="0" algn="ctr">
              <a:buNone/>
              <a:defRPr b="1">
                <a:solidFill>
                  <a:schemeClr val="bg1"/>
                </a:solidFill>
              </a:defRPr>
            </a:lvl5pPr>
          </a:lstStyle>
          <a:p>
            <a:pPr lvl="0"/>
            <a:r>
              <a:rPr lang="en-US" dirty="0" smtClean="0"/>
              <a:t>Click to edit Master text styles</a:t>
            </a:r>
            <a:endParaRPr lang="en-US" dirty="0"/>
          </a:p>
        </p:txBody>
      </p:sp>
      <p:sp>
        <p:nvSpPr>
          <p:cNvPr id="6" name="Content Placeholder 5"/>
          <p:cNvSpPr>
            <a:spLocks noGrp="1"/>
          </p:cNvSpPr>
          <p:nvPr>
            <p:ph sz="quarter" idx="12"/>
          </p:nvPr>
        </p:nvSpPr>
        <p:spPr>
          <a:xfrm>
            <a:off x="457201" y="2209801"/>
            <a:ext cx="91440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8985811"/>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76890" name="Group 26"/>
          <p:cNvGrpSpPr>
            <a:grpSpLocks/>
          </p:cNvGrpSpPr>
          <p:nvPr/>
        </p:nvGrpSpPr>
        <p:grpSpPr bwMode="auto">
          <a:xfrm>
            <a:off x="457200" y="6934200"/>
            <a:ext cx="9144000" cy="541338"/>
            <a:chOff x="288" y="4363"/>
            <a:chExt cx="5760" cy="341"/>
          </a:xfrm>
        </p:grpSpPr>
        <p:sp>
          <p:nvSpPr>
            <p:cNvPr id="676891" name="Rectangle 27"/>
            <p:cNvSpPr>
              <a:spLocks noChangeArrowheads="1"/>
            </p:cNvSpPr>
            <p:nvPr userDrawn="1"/>
          </p:nvSpPr>
          <p:spPr bwMode="blackWhite">
            <a:xfrm>
              <a:off x="288" y="4363"/>
              <a:ext cx="5040" cy="34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76892" name="Picture 28" descr="MP-logo_RGB"/>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328" y="4363"/>
              <a:ext cx="720" cy="341"/>
            </a:xfrm>
            <a:prstGeom prst="rect">
              <a:avLst/>
            </a:prstGeom>
            <a:noFill/>
            <a:extLst>
              <a:ext uri="{909E8E84-426E-40DD-AFC4-6F175D3DCCD1}">
                <a14:hiddenFill xmlns:a14="http://schemas.microsoft.com/office/drawing/2010/main">
                  <a:solidFill>
                    <a:srgbClr val="FFFFFF"/>
                  </a:solidFill>
                </a14:hiddenFill>
              </a:ext>
            </a:extLst>
          </p:spPr>
        </p:pic>
      </p:grpSp>
      <p:sp>
        <p:nvSpPr>
          <p:cNvPr id="676893" name="Rectangle 2"/>
          <p:cNvSpPr>
            <a:spLocks noGrp="1" noChangeArrowheads="1"/>
          </p:cNvSpPr>
          <p:nvPr>
            <p:ph type="title"/>
          </p:nvPr>
        </p:nvSpPr>
        <p:spPr bwMode="auto">
          <a:xfrm>
            <a:off x="457200" y="506413"/>
            <a:ext cx="87630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50927" rIns="101854" bIns="50927" numCol="1" anchor="b" anchorCtr="0" compatLnSpc="1">
            <a:prstTxWarp prst="textNoShape">
              <a:avLst/>
            </a:prstTxWarp>
            <a:spAutoFit/>
          </a:bodyPr>
          <a:lstStyle/>
          <a:p>
            <a:pPr lvl="0"/>
            <a:r>
              <a:rPr lang="en-US" altLang="en-US" smtClean="0"/>
              <a:t>Click to edit Master title style</a:t>
            </a:r>
            <a:endParaRPr lang="en-US" altLang="en-US" dirty="0" smtClean="0"/>
          </a:p>
        </p:txBody>
      </p:sp>
      <p:sp>
        <p:nvSpPr>
          <p:cNvPr id="676894" name="Rectangle 3"/>
          <p:cNvSpPr>
            <a:spLocks noGrp="1" noChangeArrowheads="1"/>
          </p:cNvSpPr>
          <p:nvPr>
            <p:ph type="body" idx="1"/>
          </p:nvPr>
        </p:nvSpPr>
        <p:spPr bwMode="auto">
          <a:xfrm>
            <a:off x="45720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0" rIns="101854" bIns="50927"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6" name="Line 12"/>
          <p:cNvSpPr>
            <a:spLocks noChangeShapeType="1"/>
          </p:cNvSpPr>
          <p:nvPr/>
        </p:nvSpPr>
        <p:spPr bwMode="auto">
          <a:xfrm>
            <a:off x="457200" y="914400"/>
            <a:ext cx="9144000" cy="0"/>
          </a:xfrm>
          <a:prstGeom prst="line">
            <a:avLst/>
          </a:prstGeom>
          <a:noFill/>
          <a:ln w="25400">
            <a:solidFill>
              <a:schemeClr val="tx2"/>
            </a:solidFill>
            <a:round/>
            <a:headEnd/>
            <a:tailEnd/>
          </a:ln>
          <a:effectLst/>
        </p:spPr>
        <p:txBody>
          <a:bodyPr lIns="96661" tIns="48331" rIns="96661" bIns="48331"/>
          <a:lstStyle/>
          <a:p>
            <a:pPr eaLnBrk="1" hangingPunct="1">
              <a:defRPr/>
            </a:pPr>
            <a:endParaRPr lang="en-US" sz="2000">
              <a:latin typeface="Arial" charset="0"/>
            </a:endParaRPr>
          </a:p>
        </p:txBody>
      </p:sp>
      <p:sp>
        <p:nvSpPr>
          <p:cNvPr id="676897" name="Rectangle 33"/>
          <p:cNvSpPr>
            <a:spLocks noGrp="1" noChangeArrowheads="1"/>
          </p:cNvSpPr>
          <p:nvPr>
            <p:ph type="ftr" sz="quarter" idx="3"/>
          </p:nvPr>
        </p:nvSpPr>
        <p:spPr bwMode="auto">
          <a:xfrm>
            <a:off x="457200" y="7086600"/>
            <a:ext cx="64754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4" tIns="0" rIns="0" bIns="0" numCol="1" anchor="ctr" anchorCtr="0" compatLnSpc="1">
            <a:prstTxWarp prst="textNoShape">
              <a:avLst/>
            </a:prstTxWarp>
          </a:bodyPr>
          <a:lstStyle>
            <a:lvl1pPr>
              <a:lnSpc>
                <a:spcPct val="80000"/>
              </a:lnSpc>
              <a:spcBef>
                <a:spcPct val="10000"/>
              </a:spcBef>
              <a:spcAft>
                <a:spcPct val="10000"/>
              </a:spcAft>
              <a:defRPr sz="1000">
                <a:solidFill>
                  <a:schemeClr val="bg1"/>
                </a:solidFill>
                <a:latin typeface="+mn-lt"/>
                <a:ea typeface="ＭＳ Ｐゴシック" pitchFamily="1" charset="-128"/>
              </a:defRPr>
            </a:lvl1pPr>
          </a:lstStyle>
          <a:p>
            <a:r>
              <a:rPr lang="en-US" altLang="en-US" smtClean="0"/>
              <a:t>Litigation Risks for Financial Institutions in 2018 and Beyond | Manatt, Phelps &amp; Phillips, LLP</a:t>
            </a:r>
            <a:endParaRPr lang="en-US" altLang="en-US"/>
          </a:p>
        </p:txBody>
      </p:sp>
      <p:sp>
        <p:nvSpPr>
          <p:cNvPr id="1037" name="Text Box 13"/>
          <p:cNvSpPr txBox="1">
            <a:spLocks noChangeArrowheads="1"/>
          </p:cNvSpPr>
          <p:nvPr/>
        </p:nvSpPr>
        <p:spPr bwMode="auto">
          <a:xfrm>
            <a:off x="9220200" y="533400"/>
            <a:ext cx="381000" cy="381000"/>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lstStyle>
            <a:lvl1pPr defTabSz="719138">
              <a:defRPr sz="2000">
                <a:solidFill>
                  <a:schemeClr val="tx1"/>
                </a:solidFill>
                <a:latin typeface="Arial" charset="0"/>
              </a:defRPr>
            </a:lvl1pPr>
            <a:lvl2pPr marL="742950" indent="-285750" defTabSz="719138">
              <a:defRPr sz="2000">
                <a:solidFill>
                  <a:schemeClr val="tx1"/>
                </a:solidFill>
                <a:latin typeface="Arial" charset="0"/>
              </a:defRPr>
            </a:lvl2pPr>
            <a:lvl3pPr marL="1143000" indent="-228600" defTabSz="719138">
              <a:defRPr sz="2000">
                <a:solidFill>
                  <a:schemeClr val="tx1"/>
                </a:solidFill>
                <a:latin typeface="Arial" charset="0"/>
              </a:defRPr>
            </a:lvl3pPr>
            <a:lvl4pPr marL="1600200" indent="-228600" defTabSz="719138">
              <a:defRPr sz="2000">
                <a:solidFill>
                  <a:schemeClr val="tx1"/>
                </a:solidFill>
                <a:latin typeface="Arial" charset="0"/>
              </a:defRPr>
            </a:lvl4pPr>
            <a:lvl5pPr marL="2057400" indent="-228600" defTabSz="719138">
              <a:defRPr sz="2000">
                <a:solidFill>
                  <a:schemeClr val="tx1"/>
                </a:solidFill>
                <a:latin typeface="Arial" charset="0"/>
              </a:defRPr>
            </a:lvl5pPr>
            <a:lvl6pPr marL="2514600" indent="-228600" defTabSz="719138" fontAlgn="base">
              <a:spcBef>
                <a:spcPct val="0"/>
              </a:spcBef>
              <a:spcAft>
                <a:spcPct val="0"/>
              </a:spcAft>
              <a:defRPr sz="2000">
                <a:solidFill>
                  <a:schemeClr val="tx1"/>
                </a:solidFill>
                <a:latin typeface="Arial" charset="0"/>
              </a:defRPr>
            </a:lvl6pPr>
            <a:lvl7pPr marL="2971800" indent="-228600" defTabSz="719138" fontAlgn="base">
              <a:spcBef>
                <a:spcPct val="0"/>
              </a:spcBef>
              <a:spcAft>
                <a:spcPct val="0"/>
              </a:spcAft>
              <a:defRPr sz="2000">
                <a:solidFill>
                  <a:schemeClr val="tx1"/>
                </a:solidFill>
                <a:latin typeface="Arial" charset="0"/>
              </a:defRPr>
            </a:lvl7pPr>
            <a:lvl8pPr marL="3429000" indent="-228600" defTabSz="719138" fontAlgn="base">
              <a:spcBef>
                <a:spcPct val="0"/>
              </a:spcBef>
              <a:spcAft>
                <a:spcPct val="0"/>
              </a:spcAft>
              <a:defRPr sz="2000">
                <a:solidFill>
                  <a:schemeClr val="tx1"/>
                </a:solidFill>
                <a:latin typeface="Arial" charset="0"/>
              </a:defRPr>
            </a:lvl8pPr>
            <a:lvl9pPr marL="3886200" indent="-228600" defTabSz="719138" fontAlgn="base">
              <a:spcBef>
                <a:spcPct val="0"/>
              </a:spcBef>
              <a:spcAft>
                <a:spcPct val="0"/>
              </a:spcAft>
              <a:defRPr sz="2000">
                <a:solidFill>
                  <a:schemeClr val="tx1"/>
                </a:solidFill>
                <a:latin typeface="Arial" charset="0"/>
              </a:defRPr>
            </a:lvl9pPr>
          </a:lstStyle>
          <a:p>
            <a:pPr algn="ctr" eaLnBrk="1" hangingPunct="1">
              <a:spcBef>
                <a:spcPct val="50000"/>
              </a:spcBef>
              <a:spcAft>
                <a:spcPct val="90000"/>
              </a:spcAft>
              <a:buClr>
                <a:srgbClr val="B2B2B2"/>
              </a:buClr>
              <a:buSzPct val="80000"/>
              <a:buFont typeface="Arial" charset="0"/>
              <a:buNone/>
            </a:pPr>
            <a:fld id="{FA2ECAE0-9562-42DD-8E8B-1D0537BF23DD}" type="slidenum">
              <a:rPr lang="en-US" altLang="en-US" sz="1600">
                <a:solidFill>
                  <a:schemeClr val="bg1"/>
                </a:solidFill>
                <a:cs typeface="Times New Roman" pitchFamily="18" charset="0"/>
              </a:rPr>
              <a:pPr algn="ctr" eaLnBrk="1" hangingPunct="1">
                <a:spcBef>
                  <a:spcPct val="50000"/>
                </a:spcBef>
                <a:spcAft>
                  <a:spcPct val="90000"/>
                </a:spcAft>
                <a:buClr>
                  <a:srgbClr val="B2B2B2"/>
                </a:buClr>
                <a:buSzPct val="80000"/>
                <a:buFont typeface="Arial" charset="0"/>
                <a:buNone/>
              </a:pPr>
              <a:t>‹#›</a:t>
            </a:fld>
            <a:endParaRPr lang="en-US" altLang="en-US" sz="1600">
              <a:solidFill>
                <a:schemeClr val="bg1"/>
              </a:solidFill>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1" r:id="rId5"/>
    <p:sldLayoutId id="2147483662" r:id="rId6"/>
    <p:sldLayoutId id="2147483663" r:id="rId7"/>
    <p:sldLayoutId id="2147483664" r:id="rId8"/>
  </p:sldLayoutIdLst>
  <p:transition spd="slow">
    <p:fade/>
  </p:transition>
  <p:hf sldNum="0" hdr="0" dt="0"/>
  <p:txStyles>
    <p:titleStyle>
      <a:lvl1pPr algn="l" defTabSz="1019175" rtl="0" eaLnBrk="1" fontAlgn="base" hangingPunct="1">
        <a:spcBef>
          <a:spcPct val="0"/>
        </a:spcBef>
        <a:spcAft>
          <a:spcPct val="0"/>
        </a:spcAft>
        <a:defRPr sz="2200">
          <a:solidFill>
            <a:schemeClr val="tx1"/>
          </a:solidFill>
          <a:latin typeface="+mj-lt"/>
          <a:ea typeface="+mj-ea"/>
          <a:cs typeface="+mj-cs"/>
        </a:defRPr>
      </a:lvl1pPr>
      <a:lvl2pPr algn="l" defTabSz="1019175" rtl="0" eaLnBrk="1" fontAlgn="base" hangingPunct="1">
        <a:spcBef>
          <a:spcPct val="0"/>
        </a:spcBef>
        <a:spcAft>
          <a:spcPct val="0"/>
        </a:spcAft>
        <a:defRPr sz="2200">
          <a:solidFill>
            <a:schemeClr val="tx1"/>
          </a:solidFill>
          <a:latin typeface="Georgia" pitchFamily="18" charset="0"/>
        </a:defRPr>
      </a:lvl2pPr>
      <a:lvl3pPr algn="l" defTabSz="1019175" rtl="0" eaLnBrk="1" fontAlgn="base" hangingPunct="1">
        <a:spcBef>
          <a:spcPct val="0"/>
        </a:spcBef>
        <a:spcAft>
          <a:spcPct val="0"/>
        </a:spcAft>
        <a:defRPr sz="2200">
          <a:solidFill>
            <a:schemeClr val="tx1"/>
          </a:solidFill>
          <a:latin typeface="Georgia" pitchFamily="18" charset="0"/>
        </a:defRPr>
      </a:lvl3pPr>
      <a:lvl4pPr algn="l" defTabSz="1019175" rtl="0" eaLnBrk="1" fontAlgn="base" hangingPunct="1">
        <a:spcBef>
          <a:spcPct val="0"/>
        </a:spcBef>
        <a:spcAft>
          <a:spcPct val="0"/>
        </a:spcAft>
        <a:defRPr sz="2200">
          <a:solidFill>
            <a:schemeClr val="tx1"/>
          </a:solidFill>
          <a:latin typeface="Georgia" pitchFamily="18" charset="0"/>
        </a:defRPr>
      </a:lvl4pPr>
      <a:lvl5pPr algn="l" defTabSz="1019175" rtl="0" eaLnBrk="1" fontAlgn="base" hangingPunct="1">
        <a:spcBef>
          <a:spcPct val="0"/>
        </a:spcBef>
        <a:spcAft>
          <a:spcPct val="0"/>
        </a:spcAft>
        <a:defRPr sz="2200">
          <a:solidFill>
            <a:schemeClr val="tx1"/>
          </a:solidFill>
          <a:latin typeface="Georgia" pitchFamily="18" charset="0"/>
        </a:defRPr>
      </a:lvl5pPr>
      <a:lvl6pPr marL="457200" algn="l" defTabSz="1019175" rtl="0" eaLnBrk="1" fontAlgn="base" hangingPunct="1">
        <a:spcBef>
          <a:spcPct val="0"/>
        </a:spcBef>
        <a:spcAft>
          <a:spcPct val="0"/>
        </a:spcAft>
        <a:defRPr sz="2200">
          <a:solidFill>
            <a:schemeClr val="tx1"/>
          </a:solidFill>
          <a:latin typeface="Georgia" pitchFamily="18" charset="0"/>
        </a:defRPr>
      </a:lvl6pPr>
      <a:lvl7pPr marL="914400" algn="l" defTabSz="1019175" rtl="0" eaLnBrk="1" fontAlgn="base" hangingPunct="1">
        <a:spcBef>
          <a:spcPct val="0"/>
        </a:spcBef>
        <a:spcAft>
          <a:spcPct val="0"/>
        </a:spcAft>
        <a:defRPr sz="2200">
          <a:solidFill>
            <a:schemeClr val="tx1"/>
          </a:solidFill>
          <a:latin typeface="Georgia" pitchFamily="18" charset="0"/>
        </a:defRPr>
      </a:lvl7pPr>
      <a:lvl8pPr marL="1371600" algn="l" defTabSz="1019175" rtl="0" eaLnBrk="1" fontAlgn="base" hangingPunct="1">
        <a:spcBef>
          <a:spcPct val="0"/>
        </a:spcBef>
        <a:spcAft>
          <a:spcPct val="0"/>
        </a:spcAft>
        <a:defRPr sz="2200">
          <a:solidFill>
            <a:schemeClr val="tx1"/>
          </a:solidFill>
          <a:latin typeface="Georgia" pitchFamily="18" charset="0"/>
        </a:defRPr>
      </a:lvl8pPr>
      <a:lvl9pPr marL="1828800" algn="l" defTabSz="1019175" rtl="0" eaLnBrk="1" fontAlgn="base" hangingPunct="1">
        <a:spcBef>
          <a:spcPct val="0"/>
        </a:spcBef>
        <a:spcAft>
          <a:spcPct val="0"/>
        </a:spcAft>
        <a:defRPr sz="2200">
          <a:solidFill>
            <a:schemeClr val="tx1"/>
          </a:solidFill>
          <a:latin typeface="Georgia" pitchFamily="18" charset="0"/>
        </a:defRPr>
      </a:lvl9pPr>
    </p:titleStyle>
    <p:bodyStyle>
      <a:lvl1pPr marL="171450" indent="-171450" algn="l" defTabSz="1019175" rtl="0" eaLnBrk="1" fontAlgn="base" hangingPunct="1">
        <a:spcBef>
          <a:spcPct val="0"/>
        </a:spcBef>
        <a:spcAft>
          <a:spcPts val="1200"/>
        </a:spcAft>
        <a:buClr>
          <a:schemeClr val="tx2"/>
        </a:buClr>
        <a:buFont typeface="Wingdings" pitchFamily="2" charset="2"/>
        <a:buChar char="§"/>
        <a:defRPr sz="2000">
          <a:solidFill>
            <a:schemeClr val="tx1"/>
          </a:solidFill>
          <a:latin typeface="+mn-lt"/>
          <a:ea typeface="+mn-ea"/>
          <a:cs typeface="+mn-cs"/>
        </a:defRPr>
      </a:lvl1pPr>
      <a:lvl2pPr marL="471488" indent="-185738" algn="l" defTabSz="1019175" rtl="0" eaLnBrk="1" fontAlgn="base" hangingPunct="1">
        <a:spcBef>
          <a:spcPct val="0"/>
        </a:spcBef>
        <a:spcAft>
          <a:spcPts val="1200"/>
        </a:spcAft>
        <a:buClr>
          <a:schemeClr val="bg2"/>
        </a:buClr>
        <a:buFont typeface="Arial" charset="0"/>
        <a:buChar char="–"/>
        <a:defRPr sz="1800">
          <a:solidFill>
            <a:schemeClr val="tx1"/>
          </a:solidFill>
          <a:latin typeface="+mn-lt"/>
        </a:defRPr>
      </a:lvl2pPr>
      <a:lvl3pPr marL="717550" indent="-146050" algn="l" defTabSz="1019175" rtl="0" eaLnBrk="1" fontAlgn="base" hangingPunct="1">
        <a:spcBef>
          <a:spcPct val="0"/>
        </a:spcBef>
        <a:spcAft>
          <a:spcPts val="1200"/>
        </a:spcAft>
        <a:buClr>
          <a:schemeClr val="tx1"/>
        </a:buClr>
        <a:buFont typeface="Wingdings" pitchFamily="2" charset="2"/>
        <a:buChar char="§"/>
        <a:defRPr sz="1600">
          <a:solidFill>
            <a:schemeClr val="tx1"/>
          </a:solidFill>
          <a:latin typeface="+mn-lt"/>
        </a:defRPr>
      </a:lvl3pPr>
      <a:lvl4pPr marL="971550" indent="-171450" algn="l" defTabSz="1019175" rtl="0" eaLnBrk="1" fontAlgn="base" hangingPunct="1">
        <a:spcBef>
          <a:spcPct val="0"/>
        </a:spcBef>
        <a:spcAft>
          <a:spcPts val="1200"/>
        </a:spcAft>
        <a:buClr>
          <a:srgbClr val="5C5E66"/>
        </a:buClr>
        <a:buFont typeface="Arial" charset="0"/>
        <a:buChar char="–"/>
        <a:defRPr sz="1600">
          <a:solidFill>
            <a:schemeClr val="tx1"/>
          </a:solidFill>
          <a:latin typeface="+mn-lt"/>
        </a:defRPr>
      </a:lvl4pPr>
      <a:lvl5pPr marL="1244600" indent="-158750" algn="l" defTabSz="1019175" rtl="0" eaLnBrk="1" fontAlgn="base" hangingPunct="1">
        <a:spcBef>
          <a:spcPct val="0"/>
        </a:spcBef>
        <a:spcAft>
          <a:spcPts val="1200"/>
        </a:spcAft>
        <a:buClr>
          <a:schemeClr val="bg2"/>
        </a:buClr>
        <a:buFont typeface="Arial" charset="0"/>
        <a:buChar char="▪"/>
        <a:defRPr sz="1600">
          <a:solidFill>
            <a:schemeClr val="tx1"/>
          </a:solidFill>
          <a:latin typeface="+mn-lt"/>
        </a:defRPr>
      </a:lvl5pPr>
      <a:lvl6pPr marL="17018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6pPr>
      <a:lvl7pPr marL="21590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7pPr>
      <a:lvl8pPr marL="26162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8pPr>
      <a:lvl9pPr marL="30734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5.xml"/><Relationship Id="rId7" Type="http://schemas.openxmlformats.org/officeDocument/2006/relationships/image" Target="../media/image7.jpe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jpeg"/><Relationship Id="rId5" Type="http://schemas.openxmlformats.org/officeDocument/2006/relationships/image" Target="../media/image2.emf"/><Relationship Id="rId10" Type="http://schemas.openxmlformats.org/officeDocument/2006/relationships/image" Target="../media/image10.jpeg"/><Relationship Id="rId4" Type="http://schemas.openxmlformats.org/officeDocument/2006/relationships/oleObject" Target="../embeddings/oleObject3.bin"/><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978066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3"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rgbClr val="215C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nchorCtr="0">
            <a:noAutofit/>
          </a:bodyPr>
          <a:lstStyle/>
          <a:p>
            <a:pPr algn="ctr" eaLnBrk="1" hangingPunct="1"/>
            <a:endParaRPr lang="en-US" sz="2800" dirty="0">
              <a:solidFill>
                <a:schemeClr val="bg1"/>
              </a:solidFill>
              <a:latin typeface="Georgia"/>
              <a:ea typeface="+mj-ea"/>
              <a:cs typeface="+mj-cs"/>
              <a:sym typeface="Georgia"/>
            </a:endParaRPr>
          </a:p>
        </p:txBody>
      </p:sp>
      <p:sp>
        <p:nvSpPr>
          <p:cNvPr id="4098" name="Rectangle 13"/>
          <p:cNvSpPr>
            <a:spLocks noGrp="1" noChangeArrowheads="1"/>
          </p:cNvSpPr>
          <p:nvPr>
            <p:ph type="ctrTitle"/>
          </p:nvPr>
        </p:nvSpPr>
        <p:spPr>
          <a:xfrm>
            <a:off x="1371600" y="3533309"/>
            <a:ext cx="8162925" cy="523220"/>
          </a:xfrm>
        </p:spPr>
        <p:txBody>
          <a:bodyPr/>
          <a:lstStyle/>
          <a:p>
            <a:r>
              <a:rPr lang="en-US" dirty="0"/>
              <a:t>The Midterm </a:t>
            </a:r>
            <a:r>
              <a:rPr lang="en-US" dirty="0" smtClean="0"/>
              <a:t>Elections</a:t>
            </a:r>
            <a:endParaRPr lang="en-US" altLang="en-US" dirty="0" smtClean="0"/>
          </a:p>
        </p:txBody>
      </p:sp>
      <p:sp>
        <p:nvSpPr>
          <p:cNvPr id="4099" name="Rectangle 14"/>
          <p:cNvSpPr>
            <a:spLocks noGrp="1" noChangeArrowheads="1"/>
          </p:cNvSpPr>
          <p:nvPr>
            <p:ph type="subTitle" idx="1"/>
          </p:nvPr>
        </p:nvSpPr>
        <p:spPr/>
        <p:txBody>
          <a:bodyPr/>
          <a:lstStyle/>
          <a:p>
            <a:r>
              <a:rPr lang="en-US" sz="2000" dirty="0" smtClean="0"/>
              <a:t>How </a:t>
            </a:r>
            <a:r>
              <a:rPr lang="en-US" sz="2000" dirty="0"/>
              <a:t>They May Impact Your Business in 2018 and </a:t>
            </a:r>
            <a:r>
              <a:rPr lang="en-US" sz="2000" dirty="0" smtClean="0"/>
              <a:t>Beyond</a:t>
            </a:r>
          </a:p>
          <a:p>
            <a:r>
              <a:rPr lang="en-US" altLang="en-US" dirty="0" smtClean="0"/>
              <a:t>November 8, 2018</a:t>
            </a:r>
          </a:p>
        </p:txBody>
      </p:sp>
    </p:spTree>
    <p:extLst>
      <p:ext uri="{BB962C8B-B14F-4D97-AF65-F5344CB8AC3E}">
        <p14:creationId xmlns:p14="http://schemas.microsoft.com/office/powerpoint/2010/main" val="396591572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House Results – Likely New House Committee Chairs</a:t>
            </a:r>
            <a:endParaRPr lang="en-US" dirty="0"/>
          </a:p>
        </p:txBody>
      </p:sp>
      <p:sp>
        <p:nvSpPr>
          <p:cNvPr id="2" name="Content Placeholder 1"/>
          <p:cNvSpPr>
            <a:spLocks noGrp="1"/>
          </p:cNvSpPr>
          <p:nvPr>
            <p:ph idx="1"/>
          </p:nvPr>
        </p:nvSpPr>
        <p:spPr>
          <a:xfrm>
            <a:off x="457199" y="1295400"/>
            <a:ext cx="5828805" cy="5715000"/>
          </a:xfrm>
        </p:spPr>
        <p:txBody>
          <a:bodyPr numCol="1"/>
          <a:lstStyle/>
          <a:p>
            <a:pPr>
              <a:spcAft>
                <a:spcPts val="500"/>
              </a:spcAft>
            </a:pPr>
            <a:r>
              <a:rPr lang="en-US" sz="1200" b="1" dirty="0" smtClean="0"/>
              <a:t>Eddie </a:t>
            </a:r>
            <a:r>
              <a:rPr lang="en-US" sz="1200" b="1" dirty="0"/>
              <a:t>Bernice </a:t>
            </a:r>
            <a:r>
              <a:rPr lang="en-US" sz="1200" b="1" dirty="0" smtClean="0"/>
              <a:t>Johnson</a:t>
            </a:r>
            <a:r>
              <a:rPr lang="en-US" sz="1200" dirty="0" smtClean="0"/>
              <a:t> (Texas</a:t>
            </a:r>
            <a:r>
              <a:rPr lang="en-US" sz="1200" dirty="0"/>
              <a:t>) 	</a:t>
            </a:r>
            <a:r>
              <a:rPr lang="en-US" sz="1200" dirty="0" smtClean="0"/>
              <a:t>Sci</a:t>
            </a:r>
            <a:r>
              <a:rPr lang="en-US" sz="1200" dirty="0"/>
              <a:t>., Space &amp; Tech.</a:t>
            </a:r>
          </a:p>
          <a:p>
            <a:pPr>
              <a:spcAft>
                <a:spcPts val="500"/>
              </a:spcAft>
            </a:pPr>
            <a:r>
              <a:rPr lang="en-US" sz="1200" b="1" dirty="0"/>
              <a:t>Zoe </a:t>
            </a:r>
            <a:r>
              <a:rPr lang="en-US" sz="1200" b="1" dirty="0" smtClean="0"/>
              <a:t>Lofgren</a:t>
            </a:r>
            <a:r>
              <a:rPr lang="en-US" sz="1200" b="1" dirty="0"/>
              <a:t> </a:t>
            </a:r>
            <a:r>
              <a:rPr lang="en-US" sz="1200" dirty="0" smtClean="0"/>
              <a:t>(Calif</a:t>
            </a:r>
            <a:r>
              <a:rPr lang="en-US" sz="1200" dirty="0"/>
              <a:t>.) </a:t>
            </a:r>
            <a:r>
              <a:rPr lang="en-US" sz="1200" dirty="0" smtClean="0"/>
              <a:t>		House </a:t>
            </a:r>
            <a:r>
              <a:rPr lang="en-US" sz="1200" dirty="0"/>
              <a:t>Admin.</a:t>
            </a:r>
          </a:p>
          <a:p>
            <a:pPr>
              <a:spcAft>
                <a:spcPts val="500"/>
              </a:spcAft>
            </a:pPr>
            <a:r>
              <a:rPr lang="en-US" sz="1200" b="1" dirty="0"/>
              <a:t>Nita </a:t>
            </a:r>
            <a:r>
              <a:rPr lang="en-US" sz="1200" b="1" dirty="0" smtClean="0"/>
              <a:t>Lowey</a:t>
            </a:r>
            <a:r>
              <a:rPr lang="en-US" sz="1200" b="1" dirty="0"/>
              <a:t> </a:t>
            </a:r>
            <a:r>
              <a:rPr lang="en-US" sz="1200" dirty="0" smtClean="0"/>
              <a:t>(N.Y</a:t>
            </a:r>
            <a:r>
              <a:rPr lang="en-US" sz="1200" dirty="0"/>
              <a:t>.) </a:t>
            </a:r>
            <a:r>
              <a:rPr lang="en-US" sz="1200" dirty="0" smtClean="0"/>
              <a:t>		Appropriations</a:t>
            </a:r>
            <a:endParaRPr lang="en-US" sz="1200" dirty="0"/>
          </a:p>
          <a:p>
            <a:pPr>
              <a:spcAft>
                <a:spcPts val="500"/>
              </a:spcAft>
            </a:pPr>
            <a:r>
              <a:rPr lang="en-US" sz="1200" b="1" dirty="0"/>
              <a:t>Carolyn </a:t>
            </a:r>
            <a:r>
              <a:rPr lang="en-US" sz="1200" b="1" dirty="0" smtClean="0"/>
              <a:t>Maloney</a:t>
            </a:r>
            <a:r>
              <a:rPr lang="en-US" sz="1200" b="1" dirty="0"/>
              <a:t> </a:t>
            </a:r>
            <a:r>
              <a:rPr lang="en-US" sz="1200" dirty="0" smtClean="0"/>
              <a:t>(N.Y</a:t>
            </a:r>
            <a:r>
              <a:rPr lang="en-US" sz="1200" dirty="0"/>
              <a:t>.) </a:t>
            </a:r>
            <a:r>
              <a:rPr lang="en-US" sz="1200" dirty="0" smtClean="0"/>
              <a:t>		Joint </a:t>
            </a:r>
            <a:r>
              <a:rPr lang="en-US" sz="1200" dirty="0"/>
              <a:t>Economic </a:t>
            </a:r>
          </a:p>
          <a:p>
            <a:pPr>
              <a:spcAft>
                <a:spcPts val="500"/>
              </a:spcAft>
            </a:pPr>
            <a:r>
              <a:rPr lang="en-US" sz="1200" b="1" dirty="0"/>
              <a:t>Nydia </a:t>
            </a:r>
            <a:r>
              <a:rPr lang="en-US" sz="1200" b="1" dirty="0" smtClean="0"/>
              <a:t>Velázquez</a:t>
            </a:r>
            <a:r>
              <a:rPr lang="en-US" sz="1200" b="1" dirty="0"/>
              <a:t> </a:t>
            </a:r>
            <a:r>
              <a:rPr lang="en-US" sz="1200" dirty="0" smtClean="0"/>
              <a:t>(N.Y</a:t>
            </a:r>
            <a:r>
              <a:rPr lang="en-US" sz="1200" dirty="0"/>
              <a:t>.) </a:t>
            </a:r>
            <a:r>
              <a:rPr lang="en-US" sz="1200" dirty="0" smtClean="0"/>
              <a:t>		Small </a:t>
            </a:r>
            <a:r>
              <a:rPr lang="en-US" sz="1200" dirty="0"/>
              <a:t>Business</a:t>
            </a:r>
          </a:p>
          <a:p>
            <a:pPr>
              <a:spcAft>
                <a:spcPts val="500"/>
              </a:spcAft>
            </a:pPr>
            <a:r>
              <a:rPr lang="en-US" sz="1200" b="1" dirty="0"/>
              <a:t>Maxine </a:t>
            </a:r>
            <a:r>
              <a:rPr lang="en-US" sz="1200" b="1" dirty="0" smtClean="0"/>
              <a:t>Waters </a:t>
            </a:r>
            <a:r>
              <a:rPr lang="en-US" sz="1200" dirty="0" smtClean="0"/>
              <a:t>(Calif</a:t>
            </a:r>
            <a:r>
              <a:rPr lang="en-US" sz="1200" dirty="0"/>
              <a:t>.) </a:t>
            </a:r>
            <a:r>
              <a:rPr lang="en-US" sz="1200" dirty="0" smtClean="0"/>
              <a:t>		Financial Services</a:t>
            </a:r>
          </a:p>
          <a:p>
            <a:pPr>
              <a:spcAft>
                <a:spcPts val="500"/>
              </a:spcAft>
            </a:pPr>
            <a:r>
              <a:rPr lang="en-US" sz="1200" b="1" dirty="0" smtClean="0"/>
              <a:t>Elijah Cummings</a:t>
            </a:r>
            <a:r>
              <a:rPr lang="en-US" sz="1200" dirty="0" smtClean="0"/>
              <a:t> (Md</a:t>
            </a:r>
            <a:r>
              <a:rPr lang="en-US" sz="1200" dirty="0"/>
              <a:t>.) </a:t>
            </a:r>
            <a:r>
              <a:rPr lang="en-US" sz="1200" dirty="0" smtClean="0"/>
              <a:t>		Oversight </a:t>
            </a:r>
            <a:r>
              <a:rPr lang="en-US" sz="1200" dirty="0"/>
              <a:t>&amp; </a:t>
            </a:r>
            <a:r>
              <a:rPr lang="en-US" sz="1200" dirty="0" smtClean="0"/>
              <a:t>Government Reform</a:t>
            </a:r>
          </a:p>
          <a:p>
            <a:pPr>
              <a:spcAft>
                <a:spcPts val="500"/>
              </a:spcAft>
            </a:pPr>
            <a:r>
              <a:rPr lang="en-US" sz="1200" b="1" dirty="0" smtClean="0"/>
              <a:t>Peter DeFazio </a:t>
            </a:r>
            <a:r>
              <a:rPr lang="en-US" sz="1200" dirty="0" smtClean="0"/>
              <a:t>(Ore</a:t>
            </a:r>
            <a:r>
              <a:rPr lang="en-US" sz="1200" dirty="0"/>
              <a:t>.) </a:t>
            </a:r>
            <a:r>
              <a:rPr lang="en-US" sz="1200" dirty="0" smtClean="0"/>
              <a:t>		Transport</a:t>
            </a:r>
            <a:r>
              <a:rPr lang="en-US" sz="1200" dirty="0"/>
              <a:t>. &amp; </a:t>
            </a:r>
            <a:r>
              <a:rPr lang="en-US" sz="1200" dirty="0" smtClean="0"/>
              <a:t>Infra.</a:t>
            </a:r>
          </a:p>
          <a:p>
            <a:pPr>
              <a:spcAft>
                <a:spcPts val="500"/>
              </a:spcAft>
            </a:pPr>
            <a:r>
              <a:rPr lang="en-US" sz="1200" b="1" dirty="0" smtClean="0"/>
              <a:t>Ted </a:t>
            </a:r>
            <a:r>
              <a:rPr lang="en-US" sz="1200" b="1" dirty="0" err="1" smtClean="0"/>
              <a:t>Deutch</a:t>
            </a:r>
            <a:r>
              <a:rPr lang="en-US" sz="1200" b="1" dirty="0" smtClean="0"/>
              <a:t> </a:t>
            </a:r>
            <a:r>
              <a:rPr lang="en-US" sz="1200" dirty="0" smtClean="0"/>
              <a:t>(Fla</a:t>
            </a:r>
            <a:r>
              <a:rPr lang="en-US" sz="1200" dirty="0"/>
              <a:t>.) </a:t>
            </a:r>
            <a:r>
              <a:rPr lang="en-US" sz="1200" dirty="0" smtClean="0"/>
              <a:t>		Ethics</a:t>
            </a:r>
          </a:p>
          <a:p>
            <a:pPr>
              <a:spcAft>
                <a:spcPts val="500"/>
              </a:spcAft>
            </a:pPr>
            <a:r>
              <a:rPr lang="en-US" sz="1200" b="1" dirty="0" smtClean="0"/>
              <a:t>Eliot Engel </a:t>
            </a:r>
            <a:r>
              <a:rPr lang="en-US" sz="1200" dirty="0" smtClean="0"/>
              <a:t>(N.Y</a:t>
            </a:r>
            <a:r>
              <a:rPr lang="en-US" sz="1200" dirty="0"/>
              <a:t>.) </a:t>
            </a:r>
            <a:r>
              <a:rPr lang="en-US" sz="1200" dirty="0" smtClean="0"/>
              <a:t>		Foreign Affairs</a:t>
            </a:r>
          </a:p>
          <a:p>
            <a:pPr>
              <a:spcAft>
                <a:spcPts val="500"/>
              </a:spcAft>
            </a:pPr>
            <a:r>
              <a:rPr lang="en-US" sz="1200" b="1" dirty="0" err="1" smtClean="0"/>
              <a:t>Raúl</a:t>
            </a:r>
            <a:r>
              <a:rPr lang="en-US" sz="1200" b="1" dirty="0" smtClean="0"/>
              <a:t> </a:t>
            </a:r>
            <a:r>
              <a:rPr lang="en-US" sz="1200" b="1" dirty="0" err="1" smtClean="0"/>
              <a:t>Grijalva</a:t>
            </a:r>
            <a:r>
              <a:rPr lang="en-US" sz="1200" b="1" dirty="0" smtClean="0"/>
              <a:t> </a:t>
            </a:r>
            <a:r>
              <a:rPr lang="en-US" sz="1200" dirty="0" smtClean="0"/>
              <a:t>(Ariz</a:t>
            </a:r>
            <a:r>
              <a:rPr lang="en-US" sz="1200" dirty="0"/>
              <a:t>.) </a:t>
            </a:r>
            <a:r>
              <a:rPr lang="en-US" sz="1200" dirty="0" smtClean="0"/>
              <a:t>		Natural Resources</a:t>
            </a:r>
          </a:p>
          <a:p>
            <a:pPr>
              <a:spcAft>
                <a:spcPts val="500"/>
              </a:spcAft>
            </a:pPr>
            <a:r>
              <a:rPr lang="en-US" sz="1200" b="1" dirty="0" smtClean="0"/>
              <a:t>Jim McGovern </a:t>
            </a:r>
            <a:r>
              <a:rPr lang="en-US" sz="1200" dirty="0" smtClean="0"/>
              <a:t>(Mass</a:t>
            </a:r>
            <a:r>
              <a:rPr lang="en-US" sz="1200" dirty="0"/>
              <a:t>.) </a:t>
            </a:r>
            <a:r>
              <a:rPr lang="en-US" sz="1200" dirty="0" smtClean="0"/>
              <a:t>		Rules</a:t>
            </a:r>
          </a:p>
          <a:p>
            <a:pPr>
              <a:spcAft>
                <a:spcPts val="500"/>
              </a:spcAft>
            </a:pPr>
            <a:r>
              <a:rPr lang="en-US" sz="1200" b="1" dirty="0" smtClean="0"/>
              <a:t>Jerrold Nadler </a:t>
            </a:r>
            <a:r>
              <a:rPr lang="en-US" sz="1200" dirty="0" smtClean="0"/>
              <a:t>(N.Y</a:t>
            </a:r>
            <a:r>
              <a:rPr lang="en-US" sz="1200" dirty="0"/>
              <a:t>.) </a:t>
            </a:r>
            <a:r>
              <a:rPr lang="en-US" sz="1200" dirty="0" smtClean="0"/>
              <a:t>		Judiciary</a:t>
            </a:r>
          </a:p>
          <a:p>
            <a:pPr>
              <a:spcAft>
                <a:spcPts val="500"/>
              </a:spcAft>
            </a:pPr>
            <a:r>
              <a:rPr lang="en-US" sz="1200" b="1" dirty="0" smtClean="0"/>
              <a:t>Richard Neal</a:t>
            </a:r>
            <a:r>
              <a:rPr lang="en-US" sz="1200" dirty="0" smtClean="0"/>
              <a:t> (Mass</a:t>
            </a:r>
            <a:r>
              <a:rPr lang="en-US" sz="1200" dirty="0"/>
              <a:t>.) </a:t>
            </a:r>
            <a:r>
              <a:rPr lang="en-US" sz="1200" dirty="0" smtClean="0"/>
              <a:t>		Ways </a:t>
            </a:r>
            <a:r>
              <a:rPr lang="en-US" sz="1200" dirty="0"/>
              <a:t>&amp; </a:t>
            </a:r>
            <a:r>
              <a:rPr lang="en-US" sz="1200" dirty="0" smtClean="0"/>
              <a:t>Means</a:t>
            </a:r>
          </a:p>
          <a:p>
            <a:pPr>
              <a:spcAft>
                <a:spcPts val="500"/>
              </a:spcAft>
            </a:pPr>
            <a:r>
              <a:rPr lang="en-US" sz="1200" b="1" dirty="0" smtClean="0"/>
              <a:t>Frank Pallone </a:t>
            </a:r>
            <a:r>
              <a:rPr lang="en-US" sz="1200" dirty="0" smtClean="0"/>
              <a:t>(N.J</a:t>
            </a:r>
            <a:r>
              <a:rPr lang="en-US" sz="1200" dirty="0"/>
              <a:t>.) </a:t>
            </a:r>
            <a:r>
              <a:rPr lang="en-US" sz="1200" dirty="0" smtClean="0"/>
              <a:t>		Energy </a:t>
            </a:r>
            <a:r>
              <a:rPr lang="en-US" sz="1200" dirty="0"/>
              <a:t>&amp; </a:t>
            </a:r>
            <a:r>
              <a:rPr lang="en-US" sz="1200" dirty="0" smtClean="0"/>
              <a:t>Comm.</a:t>
            </a:r>
          </a:p>
          <a:p>
            <a:pPr>
              <a:spcAft>
                <a:spcPts val="500"/>
              </a:spcAft>
            </a:pPr>
            <a:r>
              <a:rPr lang="en-US" sz="1200" b="1" dirty="0" smtClean="0"/>
              <a:t>Collin Peterson </a:t>
            </a:r>
            <a:r>
              <a:rPr lang="en-US" sz="1200" dirty="0" smtClean="0"/>
              <a:t>(Minn</a:t>
            </a:r>
            <a:r>
              <a:rPr lang="en-US" sz="1200" dirty="0"/>
              <a:t>.) </a:t>
            </a:r>
            <a:r>
              <a:rPr lang="en-US" sz="1200" dirty="0" smtClean="0"/>
              <a:t>		Agriculture</a:t>
            </a:r>
          </a:p>
          <a:p>
            <a:pPr>
              <a:spcAft>
                <a:spcPts val="500"/>
              </a:spcAft>
            </a:pPr>
            <a:r>
              <a:rPr lang="en-US" sz="1200" b="1" dirty="0" smtClean="0"/>
              <a:t>Adam Schiff </a:t>
            </a:r>
            <a:r>
              <a:rPr lang="en-US" sz="1200" dirty="0" smtClean="0"/>
              <a:t>(Calif</a:t>
            </a:r>
            <a:r>
              <a:rPr lang="en-US" sz="1200" dirty="0"/>
              <a:t>.) </a:t>
            </a:r>
            <a:r>
              <a:rPr lang="en-US" sz="1200" dirty="0" smtClean="0"/>
              <a:t>		Intelligence</a:t>
            </a:r>
          </a:p>
          <a:p>
            <a:pPr>
              <a:spcAft>
                <a:spcPts val="500"/>
              </a:spcAft>
            </a:pPr>
            <a:r>
              <a:rPr lang="en-US" sz="1200" b="1" dirty="0" smtClean="0"/>
              <a:t>Bobby Scott </a:t>
            </a:r>
            <a:r>
              <a:rPr lang="en-US" sz="1200" dirty="0" smtClean="0"/>
              <a:t>(Va</a:t>
            </a:r>
            <a:r>
              <a:rPr lang="en-US" sz="1200" dirty="0"/>
              <a:t>.) </a:t>
            </a:r>
            <a:r>
              <a:rPr lang="en-US" sz="1200" dirty="0" smtClean="0"/>
              <a:t>		Edu</a:t>
            </a:r>
            <a:r>
              <a:rPr lang="en-US" sz="1200" dirty="0"/>
              <a:t>. &amp; </a:t>
            </a:r>
            <a:r>
              <a:rPr lang="en-US" sz="1200" dirty="0" smtClean="0"/>
              <a:t>Workforce</a:t>
            </a:r>
          </a:p>
          <a:p>
            <a:pPr>
              <a:spcAft>
                <a:spcPts val="500"/>
              </a:spcAft>
            </a:pPr>
            <a:r>
              <a:rPr lang="en-US" sz="1200" b="1" dirty="0" smtClean="0"/>
              <a:t>Adam Smith </a:t>
            </a:r>
            <a:r>
              <a:rPr lang="en-US" sz="1200" dirty="0" smtClean="0"/>
              <a:t>(Wash</a:t>
            </a:r>
            <a:r>
              <a:rPr lang="en-US" sz="1200" dirty="0"/>
              <a:t>.) </a:t>
            </a:r>
            <a:r>
              <a:rPr lang="en-US" sz="1200" dirty="0" smtClean="0"/>
              <a:t>		Armed Services</a:t>
            </a:r>
          </a:p>
          <a:p>
            <a:pPr>
              <a:spcAft>
                <a:spcPts val="500"/>
              </a:spcAft>
            </a:pPr>
            <a:r>
              <a:rPr lang="en-US" sz="1200" b="1" dirty="0" smtClean="0"/>
              <a:t>Mark Takano </a:t>
            </a:r>
            <a:r>
              <a:rPr lang="en-US" sz="1200" dirty="0" smtClean="0"/>
              <a:t>(Calif</a:t>
            </a:r>
            <a:r>
              <a:rPr lang="en-US" sz="1200" dirty="0"/>
              <a:t>.) </a:t>
            </a:r>
            <a:r>
              <a:rPr lang="en-US" sz="1200" dirty="0" smtClean="0"/>
              <a:t>		Veterans</a:t>
            </a:r>
            <a:r>
              <a:rPr lang="en-US" sz="1200" dirty="0"/>
              <a:t>’ </a:t>
            </a:r>
            <a:r>
              <a:rPr lang="en-US" sz="1200" dirty="0" smtClean="0"/>
              <a:t>Affairs</a:t>
            </a:r>
          </a:p>
          <a:p>
            <a:pPr>
              <a:spcAft>
                <a:spcPts val="500"/>
              </a:spcAft>
            </a:pPr>
            <a:r>
              <a:rPr lang="en-US" sz="1200" b="1" dirty="0" smtClean="0"/>
              <a:t>Bennie Thompson </a:t>
            </a:r>
            <a:r>
              <a:rPr lang="en-US" sz="1200" dirty="0" smtClean="0"/>
              <a:t>(Miss</a:t>
            </a:r>
            <a:r>
              <a:rPr lang="en-US" sz="1200" dirty="0"/>
              <a:t>.) </a:t>
            </a:r>
            <a:r>
              <a:rPr lang="en-US" sz="1200" dirty="0" smtClean="0"/>
              <a:t>	Homeland Security</a:t>
            </a:r>
          </a:p>
          <a:p>
            <a:pPr>
              <a:spcAft>
                <a:spcPts val="500"/>
              </a:spcAft>
            </a:pPr>
            <a:r>
              <a:rPr lang="en-US" sz="1200" b="1" dirty="0" smtClean="0"/>
              <a:t>John </a:t>
            </a:r>
            <a:r>
              <a:rPr lang="en-US" sz="1200" b="1" dirty="0" err="1" smtClean="0"/>
              <a:t>Yarmuth</a:t>
            </a:r>
            <a:r>
              <a:rPr lang="en-US" sz="1200" b="1" dirty="0" smtClean="0"/>
              <a:t> </a:t>
            </a:r>
            <a:r>
              <a:rPr lang="en-US" sz="1200" dirty="0" smtClean="0"/>
              <a:t>(Ky.) </a:t>
            </a:r>
            <a:r>
              <a:rPr lang="en-US" sz="1200" dirty="0"/>
              <a:t>	</a:t>
            </a:r>
            <a:r>
              <a:rPr lang="en-US" sz="1200" dirty="0" smtClean="0"/>
              <a:t>	Budget</a:t>
            </a:r>
            <a:r>
              <a:rPr lang="en-US" sz="1300" dirty="0" smtClean="0"/>
              <a:t>	</a:t>
            </a:r>
            <a:r>
              <a:rPr lang="en-US" sz="1300" dirty="0"/>
              <a:t>                                                                                       </a:t>
            </a:r>
          </a:p>
        </p:txBody>
      </p:sp>
      <p:sp>
        <p:nvSpPr>
          <p:cNvPr id="7"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
        <p:nvSpPr>
          <p:cNvPr id="6" name="Rectangular Callout 5"/>
          <p:cNvSpPr/>
          <p:nvPr/>
        </p:nvSpPr>
        <p:spPr bwMode="auto">
          <a:xfrm>
            <a:off x="6928065" y="3055917"/>
            <a:ext cx="2133600" cy="1295400"/>
          </a:xfrm>
          <a:prstGeom prst="wedgeRectCallout">
            <a:avLst>
              <a:gd name="adj1" fmla="val -99386"/>
              <a:gd name="adj2" fmla="val -64972"/>
            </a:avLst>
          </a:prstGeom>
          <a:solidFill>
            <a:schemeClr val="bg1"/>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13397" tIns="56698" rIns="113397" bIns="56698" numCol="1" rtlCol="0" anchor="ctr" anchorCtr="0" compatLnSpc="1">
            <a:prstTxWarp prst="textNoShape">
              <a:avLst/>
            </a:prstTxWarp>
          </a:bodyPr>
          <a:lstStyle/>
          <a:p>
            <a:pPr algn="ctr" defTabSz="1134637" eaLnBrk="1" hangingPunct="1"/>
            <a:r>
              <a:rPr lang="en-US" sz="1200" dirty="0" smtClean="0">
                <a:latin typeface="+mn-lt"/>
              </a:rPr>
              <a:t>Cummings will lead the way in investigations of the White House. During 115</a:t>
            </a:r>
            <a:r>
              <a:rPr lang="en-US" sz="1200" baseline="30000" dirty="0" smtClean="0">
                <a:latin typeface="+mn-lt"/>
              </a:rPr>
              <a:t>th</a:t>
            </a:r>
            <a:r>
              <a:rPr lang="en-US" sz="1200" dirty="0" smtClean="0">
                <a:latin typeface="+mn-lt"/>
              </a:rPr>
              <a:t>, he has requested at least 64 subpoenas that the majority rejected.</a:t>
            </a:r>
            <a:endParaRPr lang="en-US" sz="1100" b="1" dirty="0">
              <a:latin typeface="+mn-lt"/>
            </a:endParaRPr>
          </a:p>
        </p:txBody>
      </p:sp>
      <p:sp>
        <p:nvSpPr>
          <p:cNvPr id="8" name="Rectangular Callout 7"/>
          <p:cNvSpPr/>
          <p:nvPr/>
        </p:nvSpPr>
        <p:spPr bwMode="auto">
          <a:xfrm>
            <a:off x="6324402" y="1295400"/>
            <a:ext cx="1823160" cy="1295400"/>
          </a:xfrm>
          <a:prstGeom prst="wedgeRectCallout">
            <a:avLst>
              <a:gd name="adj1" fmla="val -127736"/>
              <a:gd name="adj2" fmla="val 52291"/>
            </a:avLst>
          </a:prstGeom>
          <a:solidFill>
            <a:schemeClr val="bg1"/>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13397" tIns="56698" rIns="113397" bIns="56698" numCol="1" rtlCol="0" anchor="ctr" anchorCtr="0" compatLnSpc="1">
            <a:prstTxWarp prst="textNoShape">
              <a:avLst/>
            </a:prstTxWarp>
          </a:bodyPr>
          <a:lstStyle/>
          <a:p>
            <a:pPr algn="ctr" defTabSz="1134637" eaLnBrk="1" hangingPunct="1"/>
            <a:r>
              <a:rPr lang="en-US" sz="1200" dirty="0" smtClean="0">
                <a:latin typeface="+mn-lt"/>
              </a:rPr>
              <a:t>Rep. Waters is widely seen as a “foe” to Wall Street and has called for increased regulations on big banks.</a:t>
            </a:r>
            <a:endParaRPr lang="en-US" sz="1100" b="1" dirty="0">
              <a:latin typeface="+mn-lt"/>
            </a:endParaRPr>
          </a:p>
        </p:txBody>
      </p:sp>
      <p:sp>
        <p:nvSpPr>
          <p:cNvPr id="9" name="Rectangular Callout 8"/>
          <p:cNvSpPr/>
          <p:nvPr/>
        </p:nvSpPr>
        <p:spPr bwMode="auto">
          <a:xfrm>
            <a:off x="7696200" y="4628408"/>
            <a:ext cx="1905000" cy="1600200"/>
          </a:xfrm>
          <a:prstGeom prst="wedgeRectCallout">
            <a:avLst>
              <a:gd name="adj1" fmla="val -229954"/>
              <a:gd name="adj2" fmla="val -69024"/>
            </a:avLst>
          </a:prstGeom>
          <a:solidFill>
            <a:schemeClr val="bg1"/>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13397" tIns="56698" rIns="113397" bIns="56698" numCol="1" rtlCol="0" anchor="ctr" anchorCtr="0" compatLnSpc="1">
            <a:prstTxWarp prst="textNoShape">
              <a:avLst/>
            </a:prstTxWarp>
          </a:bodyPr>
          <a:lstStyle/>
          <a:p>
            <a:pPr algn="ctr" defTabSz="1134637" eaLnBrk="1" hangingPunct="1"/>
            <a:r>
              <a:rPr lang="en-US" sz="1200" dirty="0" smtClean="0">
                <a:latin typeface="+mn-lt"/>
              </a:rPr>
              <a:t>Nadler has indicated that his committee will investigate </a:t>
            </a:r>
            <a:r>
              <a:rPr lang="en-US" sz="1200" dirty="0">
                <a:latin typeface="+mn-lt"/>
              </a:rPr>
              <a:t>family separation, gun safety, environmental laws and the </a:t>
            </a:r>
            <a:r>
              <a:rPr lang="en-US" sz="1200" dirty="0" smtClean="0">
                <a:latin typeface="+mn-lt"/>
              </a:rPr>
              <a:t>DOJ’s failure </a:t>
            </a:r>
            <a:r>
              <a:rPr lang="en-US" sz="1200" dirty="0">
                <a:latin typeface="+mn-lt"/>
              </a:rPr>
              <a:t>to defend the Affordable Care Act</a:t>
            </a:r>
            <a:endParaRPr lang="en-US" sz="1200" b="1" dirty="0">
              <a:latin typeface="+mn-lt"/>
            </a:endParaRPr>
          </a:p>
        </p:txBody>
      </p:sp>
      <p:sp>
        <p:nvSpPr>
          <p:cNvPr id="11" name="Rectangular Callout 10"/>
          <p:cNvSpPr/>
          <p:nvPr/>
        </p:nvSpPr>
        <p:spPr bwMode="auto">
          <a:xfrm>
            <a:off x="5105400" y="5181600"/>
            <a:ext cx="1594064" cy="1600200"/>
          </a:xfrm>
          <a:prstGeom prst="wedgeRectCallout">
            <a:avLst>
              <a:gd name="adj1" fmla="val -78008"/>
              <a:gd name="adj2" fmla="val -86388"/>
            </a:avLst>
          </a:prstGeom>
          <a:solidFill>
            <a:schemeClr val="bg1"/>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13397" tIns="56698" rIns="113397" bIns="56698" numCol="1" rtlCol="0" anchor="ctr" anchorCtr="0" compatLnSpc="1">
            <a:prstTxWarp prst="textNoShape">
              <a:avLst/>
            </a:prstTxWarp>
          </a:bodyPr>
          <a:lstStyle/>
          <a:p>
            <a:pPr algn="ctr" defTabSz="1134637" eaLnBrk="1" hangingPunct="1"/>
            <a:r>
              <a:rPr lang="en-US" sz="1200" dirty="0" smtClean="0">
                <a:latin typeface="+mn-lt"/>
              </a:rPr>
              <a:t>Democrats ran hard against the Republican tax bill. Will they work to put their own plan on the floor despite knowing that the Senate won’t act?</a:t>
            </a:r>
            <a:endParaRPr lang="en-US" sz="1100" b="1" dirty="0">
              <a:latin typeface="+mn-lt"/>
            </a:endParaRPr>
          </a:p>
        </p:txBody>
      </p:sp>
    </p:spTree>
    <p:extLst>
      <p:ext uri="{BB962C8B-B14F-4D97-AF65-F5344CB8AC3E}">
        <p14:creationId xmlns:p14="http://schemas.microsoft.com/office/powerpoint/2010/main" val="174816524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501572"/>
            <a:ext cx="8763000" cy="441403"/>
          </a:xfrm>
        </p:spPr>
        <p:txBody>
          <a:bodyPr/>
          <a:lstStyle/>
          <a:p>
            <a:pPr eaLnBrk="1" hangingPunct="1"/>
            <a:r>
              <a:rPr lang="en-US" altLang="en-US" dirty="0" smtClean="0"/>
              <a:t>Agenda</a:t>
            </a:r>
          </a:p>
        </p:txBody>
      </p:sp>
      <p:graphicFrame>
        <p:nvGraphicFramePr>
          <p:cNvPr id="22" name="Group 4"/>
          <p:cNvGraphicFramePr>
            <a:graphicFrameLocks noGrp="1"/>
          </p:cNvGraphicFramePr>
          <p:nvPr>
            <p:extLst>
              <p:ext uri="{D42A27DB-BD31-4B8C-83A1-F6EECF244321}">
                <p14:modId xmlns:p14="http://schemas.microsoft.com/office/powerpoint/2010/main" val="1919570661"/>
              </p:ext>
            </p:extLst>
          </p:nvPr>
        </p:nvGraphicFramePr>
        <p:xfrm>
          <a:off x="2743200" y="1447800"/>
          <a:ext cx="4572000" cy="4617863"/>
        </p:xfrm>
        <a:graphic>
          <a:graphicData uri="http://schemas.openxmlformats.org/drawingml/2006/table">
            <a:tbl>
              <a:tblPr/>
              <a:tblGrid>
                <a:gridCol w="4572000"/>
              </a:tblGrid>
              <a:tr h="22859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Welcome</a:t>
                      </a: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House Results – Democrats take over</a:t>
                      </a:r>
                    </a:p>
                  </a:txBody>
                  <a:tcPr marT="45701" marB="45701" horzOverflow="overflow">
                    <a:lnL>
                      <a:noFill/>
                    </a:lnL>
                    <a:lnR>
                      <a:noFill/>
                    </a:lnR>
                    <a:lnT>
                      <a:noFill/>
                    </a:lnT>
                    <a:lnB>
                      <a:noFill/>
                    </a:lnB>
                    <a:lnTlToBr>
                      <a:noFill/>
                    </a:lnTlToBr>
                    <a:lnBlToTr>
                      <a:noFill/>
                    </a:lnBlToTr>
                    <a:noFill/>
                  </a:tcPr>
                </a:tc>
              </a:tr>
              <a:tr h="198158">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1" i="0" u="none" strike="noStrike" kern="1200" cap="none" normalizeH="0" baseline="0" dirty="0" smtClean="0">
                          <a:ln>
                            <a:noFill/>
                          </a:ln>
                          <a:solidFill>
                            <a:schemeClr val="tx1"/>
                          </a:solidFill>
                          <a:effectLst/>
                          <a:latin typeface="Georgia" charset="0"/>
                          <a:ea typeface="+mn-ea"/>
                          <a:cs typeface="+mn-cs"/>
                        </a:rPr>
                        <a:t>Senate Results – Republicans hold</a:t>
                      </a:r>
                      <a:endParaRPr kumimoji="0" lang="en-US" sz="1600" b="1" i="1" u="none" strike="noStrike" kern="1200" cap="none" normalizeH="0" baseline="0" dirty="0" smtClean="0">
                        <a:ln>
                          <a:noFill/>
                        </a:ln>
                        <a:solidFill>
                          <a:schemeClr val="tx1"/>
                        </a:solidFill>
                        <a:effectLst/>
                        <a:latin typeface="Georgia" charset="0"/>
                        <a:ea typeface="+mn-ea"/>
                        <a:cs typeface="+mn-cs"/>
                      </a:endParaRP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Governor/State Legislature Roundup</a:t>
                      </a:r>
                    </a:p>
                  </a:txBody>
                  <a:tcPr marT="45701" marB="45701" horzOverflow="overflow">
                    <a:lnL>
                      <a:noFill/>
                    </a:lnL>
                    <a:lnR>
                      <a:noFill/>
                    </a:lnR>
                    <a:lnT>
                      <a:noFill/>
                    </a:lnT>
                    <a:lnB>
                      <a:noFill/>
                    </a:lnB>
                    <a:lnTlToBr>
                      <a:noFill/>
                    </a:lnTlToBr>
                    <a:lnBlToTr>
                      <a:noFill/>
                    </a:lnBlToTr>
                    <a:noFill/>
                  </a:tcPr>
                </a:tc>
              </a:tr>
              <a:tr h="137274">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Industry-specific Considerations</a:t>
                      </a:r>
                    </a:p>
                  </a:txBody>
                  <a:tcPr marT="45701" marB="45701" horzOverflow="overflow">
                    <a:lnL>
                      <a:noFill/>
                    </a:lnL>
                    <a:lnR>
                      <a:noFill/>
                    </a:lnR>
                    <a:lnT>
                      <a:noFill/>
                    </a:lnT>
                    <a:lnB>
                      <a:noFill/>
                    </a:lnB>
                    <a:lnTlToBr>
                      <a:noFill/>
                    </a:lnTlToBr>
                    <a:lnBlToTr>
                      <a:noFill/>
                    </a:lnBlToTr>
                    <a:noFill/>
                  </a:tcPr>
                </a:tc>
              </a:tr>
              <a:tr h="137274">
                <a:tc>
                  <a:txBody>
                    <a:bodyPr/>
                    <a:lstStyle/>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Healthcare</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Financial Services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Energy</a:t>
                      </a:r>
                    </a:p>
                  </a:txBody>
                  <a:tcPr marT="45701" marB="45701" horzOverflow="overflow">
                    <a:lnL>
                      <a:noFill/>
                    </a:lnL>
                    <a:lnR>
                      <a:noFill/>
                    </a:lnR>
                    <a:lnT>
                      <a:noFill/>
                    </a:lnT>
                    <a:lnB>
                      <a:noFill/>
                    </a:lnB>
                    <a:lnTlToBr>
                      <a:noFill/>
                    </a:lnTlToBr>
                    <a:lnBlToTr>
                      <a:noFill/>
                    </a:lnBlToTr>
                    <a:noFill/>
                  </a:tcPr>
                </a:tc>
              </a:tr>
              <a:tr h="0">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Policy Spotlights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Trade and Tariffs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Privacy and Data Security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Oversight and Investigations </a:t>
                      </a:r>
                    </a:p>
                  </a:txBody>
                  <a:tcPr marT="45701" marB="45701" horzOverflow="overflow">
                    <a:lnL>
                      <a:noFill/>
                    </a:lnL>
                    <a:lnR>
                      <a:noFill/>
                    </a:lnR>
                    <a:lnT>
                      <a:noFill/>
                    </a:lnT>
                    <a:lnB>
                      <a:noFill/>
                    </a:lnB>
                    <a:lnTlToBr>
                      <a:noFill/>
                    </a:lnTlToBr>
                    <a:lnBlToTr>
                      <a:noFill/>
                    </a:lnBlToTr>
                    <a:noFill/>
                  </a:tcPr>
                </a:tc>
              </a:tr>
              <a:tr h="44236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Q&amp;A/Wrap-Up</a:t>
                      </a:r>
                    </a:p>
                  </a:txBody>
                  <a:tcPr marT="45701" marB="45701" horzOverflow="overflow">
                    <a:lnL>
                      <a:noFill/>
                    </a:lnL>
                    <a:lnR>
                      <a:noFill/>
                    </a:lnR>
                    <a:lnT>
                      <a:noFill/>
                    </a:lnT>
                    <a:lnB>
                      <a:noFill/>
                    </a:lnB>
                    <a:lnTlToBr>
                      <a:noFill/>
                    </a:lnTlToBr>
                    <a:lnBlToTr>
                      <a:noFill/>
                    </a:lnBlToTr>
                    <a:noFill/>
                  </a:tcPr>
                </a:tc>
              </a:tr>
            </a:tbl>
          </a:graphicData>
        </a:graphic>
      </p:graphicFrame>
      <p:sp>
        <p:nvSpPr>
          <p:cNvPr id="6"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175207780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27" y="479771"/>
            <a:ext cx="8762683" cy="441403"/>
          </a:xfrm>
        </p:spPr>
        <p:txBody>
          <a:bodyPr/>
          <a:lstStyle/>
          <a:p>
            <a:r>
              <a:rPr lang="en-US" dirty="0" smtClean="0">
                <a:latin typeface="+mj-lt"/>
              </a:rPr>
              <a:t>Senate Results – Republicans hold</a:t>
            </a:r>
            <a:endParaRPr lang="en-US" dirty="0">
              <a:latin typeface="+mj-lt"/>
            </a:endParaRPr>
          </a:p>
        </p:txBody>
      </p:sp>
      <p:sp>
        <p:nvSpPr>
          <p:cNvPr id="93" name="Text Placeholder 4"/>
          <p:cNvSpPr txBox="1">
            <a:spLocks/>
          </p:cNvSpPr>
          <p:nvPr/>
        </p:nvSpPr>
        <p:spPr bwMode="auto">
          <a:xfrm>
            <a:off x="457201" y="1066805"/>
            <a:ext cx="9144000" cy="914396"/>
          </a:xfrm>
          <a:prstGeom prst="rect">
            <a:avLst/>
          </a:prstGeom>
          <a:solidFill>
            <a:schemeClr val="bg1">
              <a:lumMod val="50000"/>
            </a:schemeClr>
          </a:solidFill>
          <a:ln>
            <a:noFill/>
          </a:ln>
          <a:extLst/>
        </p:spPr>
        <p:txBody>
          <a:bodyPr vert="horz" wrap="square" lIns="182731" tIns="0" rIns="182731" bIns="50886" numCol="1" anchor="ctr" anchorCtr="0" compatLnSpc="1">
            <a:prstTxWarp prst="textNoShape">
              <a:avLst/>
            </a:prstTxWarp>
            <a:noAutofit/>
          </a:bodyPr>
          <a:lstStyle>
            <a:lvl1pPr marL="225425" indent="-225425" algn="l" defTabSz="1019175" rtl="0" eaLnBrk="1" fontAlgn="base" hangingPunct="1">
              <a:spcBef>
                <a:spcPct val="0"/>
              </a:spcBef>
              <a:spcAft>
                <a:spcPts val="1200"/>
              </a:spcAft>
              <a:buClr>
                <a:schemeClr val="tx1"/>
              </a:buClr>
              <a:buFont typeface="Wingdings" pitchFamily="2" charset="2"/>
              <a:buChar char="§"/>
              <a:defRPr sz="2200" baseline="0">
                <a:solidFill>
                  <a:schemeClr val="tx1"/>
                </a:solidFill>
                <a:latin typeface="+mn-lt"/>
                <a:ea typeface="+mn-ea"/>
                <a:cs typeface="+mn-cs"/>
              </a:defRPr>
            </a:lvl1pPr>
            <a:lvl2pPr marL="571500" indent="-239713"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2pPr>
            <a:lvl3pPr marL="911225" indent="-225425" algn="l" defTabSz="1019175" rtl="0" eaLnBrk="1" fontAlgn="base" hangingPunct="1">
              <a:spcBef>
                <a:spcPct val="0"/>
              </a:spcBef>
              <a:spcAft>
                <a:spcPts val="1200"/>
              </a:spcAft>
              <a:buClr>
                <a:schemeClr val="tx1"/>
              </a:buClr>
              <a:buSzPct val="75000"/>
              <a:buFont typeface="Wingdings 2" panose="05020102010507070707" pitchFamily="18" charset="2"/>
              <a:buChar char=""/>
              <a:defRPr sz="2200">
                <a:solidFill>
                  <a:schemeClr val="tx1"/>
                </a:solidFill>
                <a:latin typeface="+mn-lt"/>
              </a:defRPr>
            </a:lvl3pPr>
            <a:lvl4pPr marL="1257300" indent="-228600"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4pPr>
            <a:lvl5pPr marL="1546225" indent="-174625"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5pPr>
            <a:lvl6pPr marL="17018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6pPr>
            <a:lvl7pPr marL="21590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7pPr>
            <a:lvl8pPr marL="26162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8pPr>
            <a:lvl9pPr marL="30734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9pPr>
          </a:lstStyle>
          <a:p>
            <a:pPr marL="285750" lvl="3" indent="-285750">
              <a:spcAft>
                <a:spcPts val="400"/>
              </a:spcAft>
              <a:buFont typeface="Wingdings" panose="05000000000000000000" pitchFamily="2" charset="2"/>
              <a:buChar char="§"/>
            </a:pPr>
            <a:r>
              <a:rPr lang="en-US" sz="1400" b="1" kern="0" dirty="0" smtClean="0">
                <a:solidFill>
                  <a:schemeClr val="bg1"/>
                </a:solidFill>
              </a:rPr>
              <a:t>Favorable results for the Republicans</a:t>
            </a:r>
          </a:p>
          <a:p>
            <a:pPr marL="285750" lvl="3" indent="-285750">
              <a:spcAft>
                <a:spcPts val="400"/>
              </a:spcAft>
              <a:buFont typeface="Wingdings" panose="05000000000000000000" pitchFamily="2" charset="2"/>
              <a:buChar char="§"/>
            </a:pPr>
            <a:r>
              <a:rPr lang="en-US" sz="1400" b="1" kern="0" dirty="0" smtClean="0">
                <a:solidFill>
                  <a:schemeClr val="bg1"/>
                </a:solidFill>
              </a:rPr>
              <a:t>10 states that President Trump won</a:t>
            </a:r>
          </a:p>
          <a:p>
            <a:pPr marL="285750" lvl="3" indent="-285750">
              <a:spcAft>
                <a:spcPts val="400"/>
              </a:spcAft>
              <a:buFont typeface="Wingdings" panose="05000000000000000000" pitchFamily="2" charset="2"/>
              <a:buChar char="§"/>
            </a:pPr>
            <a:r>
              <a:rPr lang="en-US" sz="1400" b="1" kern="0" dirty="0" smtClean="0">
                <a:solidFill>
                  <a:schemeClr val="bg1"/>
                </a:solidFill>
              </a:rPr>
              <a:t>An expanded majority and what that means</a:t>
            </a:r>
            <a:endParaRPr lang="en-US" sz="1400" b="1" kern="0" dirty="0">
              <a:solidFill>
                <a:schemeClr val="bg1"/>
              </a:solidFill>
            </a:endParaRPr>
          </a:p>
        </p:txBody>
      </p:sp>
      <p:sp>
        <p:nvSpPr>
          <p:cNvPr id="90"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grpSp>
        <p:nvGrpSpPr>
          <p:cNvPr id="13" name="Group 12"/>
          <p:cNvGrpSpPr/>
          <p:nvPr/>
        </p:nvGrpSpPr>
        <p:grpSpPr>
          <a:xfrm>
            <a:off x="542926" y="2001983"/>
            <a:ext cx="9144000" cy="4888815"/>
            <a:chOff x="542926" y="2001983"/>
            <a:chExt cx="9144000" cy="4888815"/>
          </a:xfrm>
        </p:grpSpPr>
        <p:grpSp>
          <p:nvGrpSpPr>
            <p:cNvPr id="8" name="Group 7"/>
            <p:cNvGrpSpPr/>
            <p:nvPr/>
          </p:nvGrpSpPr>
          <p:grpSpPr>
            <a:xfrm>
              <a:off x="542926" y="2001983"/>
              <a:ext cx="9144000" cy="4888815"/>
              <a:chOff x="457201" y="2001983"/>
              <a:chExt cx="9144000" cy="4888815"/>
            </a:xfrm>
          </p:grpSpPr>
          <p:grpSp>
            <p:nvGrpSpPr>
              <p:cNvPr id="5" name="Group 4"/>
              <p:cNvGrpSpPr/>
              <p:nvPr/>
            </p:nvGrpSpPr>
            <p:grpSpPr>
              <a:xfrm>
                <a:off x="457201" y="2001983"/>
                <a:ext cx="9144000" cy="4888815"/>
                <a:chOff x="457201" y="2001983"/>
                <a:chExt cx="9144000" cy="488881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2001983"/>
                  <a:ext cx="9144000" cy="4888815"/>
                </a:xfrm>
                <a:prstGeom prst="rect">
                  <a:avLst/>
                </a:prstGeom>
              </p:spPr>
            </p:pic>
            <p:sp>
              <p:nvSpPr>
                <p:cNvPr id="4" name="TextBox 3"/>
                <p:cNvSpPr txBox="1"/>
                <p:nvPr/>
              </p:nvSpPr>
              <p:spPr>
                <a:xfrm>
                  <a:off x="2362200" y="2514600"/>
                  <a:ext cx="114300" cy="276999"/>
                </a:xfrm>
                <a:prstGeom prst="rect">
                  <a:avLst/>
                </a:prstGeom>
                <a:solidFill>
                  <a:schemeClr val="bg1"/>
                </a:solidFill>
              </p:spPr>
              <p:txBody>
                <a:bodyPr wrap="square" rtlCol="0">
                  <a:spAutoFit/>
                </a:bodyPr>
                <a:lstStyle/>
                <a:p>
                  <a:pPr algn="ctr"/>
                  <a:r>
                    <a:rPr lang="en-US" sz="1200" dirty="0" smtClean="0">
                      <a:latin typeface="Antique Olive Roman" pitchFamily="34" charset="0"/>
                    </a:rPr>
                    <a:t>3</a:t>
                  </a:r>
                  <a:endParaRPr lang="en-US" sz="1200" dirty="0">
                    <a:latin typeface="Antique Olive Roman" pitchFamily="34" charset="0"/>
                  </a:endParaRPr>
                </a:p>
              </p:txBody>
            </p:sp>
          </p:gr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5562600" y="5410200"/>
                <a:ext cx="133350" cy="219075"/>
              </a:xfrm>
              <a:prstGeom prst="rect">
                <a:avLst/>
              </a:prstGeom>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5029201" y="3276600"/>
                <a:ext cx="171450" cy="190500"/>
              </a:xfrm>
              <a:prstGeom prst="rect">
                <a:avLst/>
              </a:prstGeom>
            </p:spPr>
          </p:pic>
          <p:sp>
            <p:nvSpPr>
              <p:cNvPr id="7" name="Rectangle 6"/>
              <p:cNvSpPr/>
              <p:nvPr/>
            </p:nvSpPr>
            <p:spPr bwMode="auto">
              <a:xfrm>
                <a:off x="6781800" y="2653099"/>
                <a:ext cx="2667000" cy="623501"/>
              </a:xfrm>
              <a:prstGeom prst="rect">
                <a:avLst/>
              </a:prstGeom>
              <a:solidFill>
                <a:schemeClr val="bg1"/>
              </a:solidFill>
              <a:ln>
                <a:noFill/>
              </a:ln>
              <a:effectLst/>
              <a:extLst/>
            </p:spPr>
            <p:txBody>
              <a:bodyPr lIns="182880" tIns="91440" rIns="182880" bIns="91440" rtlCol="0" anchor="ctr" anchorCtr="0">
                <a:noAutofit/>
              </a:bodyPr>
              <a:lstStyle/>
              <a:p>
                <a:pPr algn="ctr" eaLnBrk="1" hangingPunct="1">
                  <a:lnSpc>
                    <a:spcPct val="125000"/>
                  </a:lnSpc>
                </a:pPr>
                <a:endParaRPr lang="en-US" sz="1600" b="1" dirty="0">
                  <a:solidFill>
                    <a:schemeClr val="bg1"/>
                  </a:solidFill>
                </a:endParaRPr>
              </a:p>
            </p:txBody>
          </p:sp>
        </p:grpSp>
        <p:pic>
          <p:nvPicPr>
            <p:cNvPr id="12" name="Picture 11" descr="Screen Clipping"/>
            <p:cNvPicPr>
              <a:picLocks noChangeAspect="1"/>
            </p:cNvPicPr>
            <p:nvPr/>
          </p:nvPicPr>
          <p:blipFill rotWithShape="1">
            <a:blip r:embed="rId6">
              <a:extLst>
                <a:ext uri="{28A0092B-C50C-407E-A947-70E740481C1C}">
                  <a14:useLocalDpi xmlns:a14="http://schemas.microsoft.com/office/drawing/2010/main" val="0"/>
                </a:ext>
              </a:extLst>
            </a:blip>
            <a:srcRect l="9272"/>
            <a:stretch/>
          </p:blipFill>
          <p:spPr>
            <a:xfrm>
              <a:off x="3716020" y="2351421"/>
              <a:ext cx="391160" cy="237126"/>
            </a:xfrm>
            <a:prstGeom prst="rect">
              <a:avLst/>
            </a:prstGeom>
          </p:spPr>
        </p:pic>
      </p:grpSp>
    </p:spTree>
    <p:extLst>
      <p:ext uri="{BB962C8B-B14F-4D97-AF65-F5344CB8AC3E}">
        <p14:creationId xmlns:p14="http://schemas.microsoft.com/office/powerpoint/2010/main" val="60023031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572"/>
            <a:ext cx="8763000" cy="441403"/>
          </a:xfrm>
        </p:spPr>
        <p:txBody>
          <a:bodyPr/>
          <a:lstStyle/>
          <a:p>
            <a:r>
              <a:rPr lang="en-US" dirty="0" smtClean="0"/>
              <a:t>Senate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3999669"/>
              </p:ext>
            </p:extLst>
          </p:nvPr>
        </p:nvGraphicFramePr>
        <p:xfrm>
          <a:off x="533400" y="990600"/>
          <a:ext cx="9296399" cy="3542336"/>
        </p:xfrm>
        <a:graphic>
          <a:graphicData uri="http://schemas.openxmlformats.org/drawingml/2006/table">
            <a:tbl>
              <a:tblPr>
                <a:tableStyleId>{5C22544A-7EE6-4342-B048-85BDC9FD1C3A}</a:tableStyleId>
              </a:tblPr>
              <a:tblGrid>
                <a:gridCol w="1371599"/>
                <a:gridCol w="1371600"/>
                <a:gridCol w="1295400"/>
                <a:gridCol w="1594630"/>
                <a:gridCol w="1300970"/>
                <a:gridCol w="1219200"/>
                <a:gridCol w="1143000"/>
              </a:tblGrid>
              <a:tr h="152400">
                <a:tc>
                  <a:txBody>
                    <a:bodyPr/>
                    <a:lstStyle/>
                    <a:p>
                      <a:pPr algn="l" fontAlgn="b"/>
                      <a:r>
                        <a:rPr lang="en-US" sz="1100" b="1" u="none" strike="noStrike" dirty="0">
                          <a:solidFill>
                            <a:srgbClr val="0070C0"/>
                          </a:solidFill>
                          <a:effectLst/>
                        </a:rPr>
                        <a:t>Safe D</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b="1" u="none" strike="noStrike" dirty="0">
                          <a:solidFill>
                            <a:srgbClr val="0070C0"/>
                          </a:solidFill>
                          <a:effectLst/>
                        </a:rPr>
                        <a:t>Likely D</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b="1" u="none" strike="noStrike" dirty="0">
                          <a:solidFill>
                            <a:srgbClr val="0070C0"/>
                          </a:solidFill>
                          <a:effectLst/>
                        </a:rPr>
                        <a:t>Lean D</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fontAlgn="b"/>
                      <a:r>
                        <a:rPr lang="en-US" sz="1100" b="1" u="none" strike="noStrike" dirty="0">
                          <a:solidFill>
                            <a:srgbClr val="FF0000"/>
                          </a:solidFill>
                          <a:effectLst/>
                        </a:rPr>
                        <a:t>Toss Up</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b="1" u="none" strike="noStrike" dirty="0">
                          <a:solidFill>
                            <a:srgbClr val="FF0000"/>
                          </a:solidFill>
                          <a:effectLst/>
                        </a:rPr>
                        <a:t>Lean R</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fontAlgn="b"/>
                      <a:r>
                        <a:rPr lang="en-US" sz="1100" b="1" u="none" strike="noStrike" dirty="0">
                          <a:solidFill>
                            <a:srgbClr val="FF0000"/>
                          </a:solidFill>
                          <a:effectLst/>
                        </a:rPr>
                        <a:t>Likely R</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b="1" u="none" strike="noStrike" dirty="0">
                          <a:solidFill>
                            <a:srgbClr val="FF0000"/>
                          </a:solidFill>
                          <a:effectLst/>
                        </a:rPr>
                        <a:t>Safe R</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l" fontAlgn="b"/>
                      <a:endParaRPr lang="en-US" sz="1100" u="none" strike="noStrike" dirty="0" smtClean="0">
                        <a:solidFill>
                          <a:srgbClr val="0070C0"/>
                        </a:solidFill>
                        <a:effectLst/>
                      </a:endParaRPr>
                    </a:p>
                    <a:p>
                      <a:pPr algn="l" fontAlgn="b"/>
                      <a:r>
                        <a:rPr lang="en-US" sz="1100" u="none" strike="noStrike" dirty="0" smtClean="0">
                          <a:solidFill>
                            <a:srgbClr val="0070C0"/>
                          </a:solidFill>
                          <a:effectLst/>
                        </a:rPr>
                        <a:t>CA-Feinstein</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0070C0"/>
                          </a:solidFill>
                          <a:effectLst/>
                        </a:rPr>
                        <a:t>MI-Stabenow</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tabLst>
                          <a:tab pos="1258888" algn="l"/>
                        </a:tabLst>
                      </a:pPr>
                      <a:r>
                        <a:rPr lang="en-US" sz="1100" u="none" strike="noStrike" dirty="0">
                          <a:solidFill>
                            <a:srgbClr val="0070C0"/>
                          </a:solidFill>
                          <a:effectLst/>
                        </a:rPr>
                        <a:t>MN-Smith</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FF0000"/>
                          </a:solidFill>
                          <a:effectLst/>
                        </a:rPr>
                        <a:t>FL-Nelson</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FF0000"/>
                          </a:solidFill>
                          <a:effectLst/>
                        </a:rPr>
                        <a:t>ND-</a:t>
                      </a:r>
                      <a:r>
                        <a:rPr lang="en-US" sz="1100" u="none" strike="noStrike" dirty="0" err="1">
                          <a:solidFill>
                            <a:srgbClr val="FF0000"/>
                          </a:solidFill>
                          <a:effectLst/>
                        </a:rPr>
                        <a:t>Heitkamp</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FF0000"/>
                          </a:solidFill>
                          <a:effectLst/>
                        </a:rPr>
                        <a:t>MS-Wicker</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427">
                <a:tc>
                  <a:txBody>
                    <a:bodyPr/>
                    <a:lstStyle/>
                    <a:p>
                      <a:pPr algn="l" fontAlgn="b"/>
                      <a:r>
                        <a:rPr lang="en-US" sz="1100" u="none" strike="noStrike" dirty="0">
                          <a:solidFill>
                            <a:srgbClr val="0070C0"/>
                          </a:solidFill>
                          <a:effectLst/>
                        </a:rPr>
                        <a:t>CT-Murphy</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0070C0"/>
                          </a:solidFill>
                          <a:effectLst/>
                        </a:rPr>
                        <a:t>OH-Brown</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0070C0"/>
                          </a:solidFill>
                          <a:effectLst/>
                        </a:rPr>
                        <a:t>WV-</a:t>
                      </a:r>
                      <a:r>
                        <a:rPr lang="en-US" sz="1100" u="none" strike="noStrike" dirty="0" err="1">
                          <a:solidFill>
                            <a:srgbClr val="0070C0"/>
                          </a:solidFill>
                          <a:effectLst/>
                        </a:rPr>
                        <a:t>Manchin</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FF0000"/>
                          </a:solidFill>
                          <a:effectLst/>
                        </a:rPr>
                        <a:t>IN-Donnelly</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chemeClr val="tx1"/>
                          </a:solidFill>
                          <a:effectLst/>
                        </a:rPr>
                        <a:t>MS-Hyde-Smith</a:t>
                      </a:r>
                      <a:endParaRPr lang="en-US" sz="11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FF0000"/>
                          </a:solidFill>
                          <a:effectLst/>
                        </a:rPr>
                        <a:t>NE-Fischer</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968">
                <a:tc>
                  <a:txBody>
                    <a:bodyPr/>
                    <a:lstStyle/>
                    <a:p>
                      <a:pPr algn="l" fontAlgn="b"/>
                      <a:r>
                        <a:rPr lang="en-US" sz="1100" u="none" strike="noStrike" dirty="0">
                          <a:solidFill>
                            <a:srgbClr val="0070C0"/>
                          </a:solidFill>
                          <a:effectLst/>
                        </a:rPr>
                        <a:t>DE-Carper</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0070C0"/>
                          </a:solidFill>
                          <a:effectLst/>
                        </a:rPr>
                        <a:t>PA-Casey</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rgbClr val="FF0000"/>
                          </a:solidFill>
                          <a:effectLst/>
                        </a:rPr>
                        <a:t>MO-McCaskill</a:t>
                      </a:r>
                      <a:endParaRPr lang="en-US" sz="1100" b="1" i="0" u="none" strike="noStrike">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1" i="0" u="none" strike="noStrike">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FF0000"/>
                          </a:solidFill>
                          <a:effectLst/>
                        </a:rPr>
                        <a:t>UT-Open</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0232">
                <a:tc>
                  <a:txBody>
                    <a:bodyPr/>
                    <a:lstStyle/>
                    <a:p>
                      <a:pPr algn="l" fontAlgn="b"/>
                      <a:r>
                        <a:rPr lang="en-US" sz="1100" u="none" strike="noStrike" dirty="0">
                          <a:solidFill>
                            <a:srgbClr val="0070C0"/>
                          </a:solidFill>
                          <a:effectLst/>
                        </a:rPr>
                        <a:t>HI-</a:t>
                      </a:r>
                      <a:r>
                        <a:rPr lang="en-US" sz="1100" u="none" strike="noStrike" dirty="0" err="1">
                          <a:solidFill>
                            <a:srgbClr val="0070C0"/>
                          </a:solidFill>
                          <a:effectLst/>
                        </a:rPr>
                        <a:t>Hirono</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0070C0"/>
                          </a:solidFill>
                          <a:effectLst/>
                        </a:rPr>
                        <a:t>WI-Baldwin</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0070C0"/>
                          </a:solidFill>
                          <a:effectLst/>
                        </a:rPr>
                        <a:t>MT-Tester</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FF0000"/>
                          </a:solidFill>
                          <a:effectLst/>
                        </a:rPr>
                        <a:t>WY-</a:t>
                      </a:r>
                      <a:r>
                        <a:rPr lang="en-US" sz="1100" u="none" strike="noStrike" dirty="0" err="1">
                          <a:solidFill>
                            <a:srgbClr val="FF0000"/>
                          </a:solidFill>
                          <a:effectLst/>
                        </a:rPr>
                        <a:t>Barrasso</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8600">
                <a:tc>
                  <a:txBody>
                    <a:bodyPr/>
                    <a:lstStyle/>
                    <a:p>
                      <a:pPr algn="l" fontAlgn="b"/>
                      <a:r>
                        <a:rPr lang="en-US" sz="1100" u="none" strike="noStrike" dirty="0">
                          <a:solidFill>
                            <a:srgbClr val="0070C0"/>
                          </a:solidFill>
                          <a:effectLst/>
                        </a:rPr>
                        <a:t>MA-Warren</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1" i="0" u="none" strike="noStrike">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0070C0"/>
                          </a:solidFill>
                          <a:effectLst/>
                        </a:rPr>
                        <a:t>NJ-Menéndez</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1" i="0" u="none" strike="noStrike">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968">
                <a:tc>
                  <a:txBody>
                    <a:bodyPr/>
                    <a:lstStyle/>
                    <a:p>
                      <a:pPr algn="l" fontAlgn="b"/>
                      <a:r>
                        <a:rPr lang="en-US" sz="1100" u="none" strike="noStrike" dirty="0">
                          <a:solidFill>
                            <a:srgbClr val="0070C0"/>
                          </a:solidFill>
                          <a:effectLst/>
                        </a:rPr>
                        <a:t>MD-Cardin</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rPr>
                        <a:t>AZ-Open</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968">
                <a:tc>
                  <a:txBody>
                    <a:bodyPr/>
                    <a:lstStyle/>
                    <a:p>
                      <a:pPr algn="l" fontAlgn="b"/>
                      <a:r>
                        <a:rPr lang="en-US" sz="1100" u="none" strike="noStrike" dirty="0">
                          <a:solidFill>
                            <a:srgbClr val="0070C0"/>
                          </a:solidFill>
                          <a:effectLst/>
                        </a:rPr>
                        <a:t>ME-King</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0070C0"/>
                          </a:solidFill>
                          <a:effectLst/>
                        </a:rPr>
                        <a:t>NV-Heller</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968">
                <a:tc>
                  <a:txBody>
                    <a:bodyPr/>
                    <a:lstStyle/>
                    <a:p>
                      <a:pPr algn="l" fontAlgn="b"/>
                      <a:r>
                        <a:rPr lang="en-US" sz="1100" u="none" strike="noStrike" dirty="0">
                          <a:solidFill>
                            <a:srgbClr val="0070C0"/>
                          </a:solidFill>
                          <a:effectLst/>
                        </a:rPr>
                        <a:t>MN-Klobuchar</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FF0000"/>
                          </a:solidFill>
                          <a:effectLst/>
                        </a:rPr>
                        <a:t>TN-Open</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968">
                <a:tc>
                  <a:txBody>
                    <a:bodyPr/>
                    <a:lstStyle/>
                    <a:p>
                      <a:pPr algn="l" fontAlgn="b"/>
                      <a:r>
                        <a:rPr lang="en-US" sz="1100" u="none" strike="noStrike" dirty="0">
                          <a:solidFill>
                            <a:srgbClr val="0070C0"/>
                          </a:solidFill>
                          <a:effectLst/>
                        </a:rPr>
                        <a:t>NM-Heinrich</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rgbClr val="FF0000"/>
                          </a:solidFill>
                          <a:effectLst/>
                        </a:rPr>
                        <a:t>TX-Cruz</a:t>
                      </a:r>
                      <a:endParaRPr lang="en-US" sz="1100" b="1" i="0" u="none" strike="noStrike" dirty="0">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968">
                <a:tc>
                  <a:txBody>
                    <a:bodyPr/>
                    <a:lstStyle/>
                    <a:p>
                      <a:pPr algn="l" fontAlgn="b"/>
                      <a:r>
                        <a:rPr lang="en-US" sz="1100" u="none" strike="noStrike" dirty="0" smtClean="0">
                          <a:solidFill>
                            <a:srgbClr val="0070C0"/>
                          </a:solidFill>
                          <a:effectLst/>
                        </a:rPr>
                        <a:t>NY-Gillibrand</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1" i="0" u="none" strike="noStrike">
                        <a:solidFill>
                          <a:srgbClr val="FF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968">
                <a:tc>
                  <a:txBody>
                    <a:bodyPr/>
                    <a:lstStyle/>
                    <a:p>
                      <a:pPr algn="l" fontAlgn="b"/>
                      <a:r>
                        <a:rPr lang="en-US" sz="1100" u="none" strike="noStrike" dirty="0">
                          <a:solidFill>
                            <a:srgbClr val="0070C0"/>
                          </a:solidFill>
                          <a:effectLst/>
                        </a:rPr>
                        <a:t>RI-Whitehouse</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968">
                <a:tc>
                  <a:txBody>
                    <a:bodyPr/>
                    <a:lstStyle/>
                    <a:p>
                      <a:pPr algn="l" fontAlgn="b"/>
                      <a:r>
                        <a:rPr lang="en-US" sz="1100" u="none" strike="noStrike" dirty="0">
                          <a:solidFill>
                            <a:srgbClr val="0070C0"/>
                          </a:solidFill>
                          <a:effectLst/>
                        </a:rPr>
                        <a:t>VA-</a:t>
                      </a:r>
                      <a:r>
                        <a:rPr lang="en-US" sz="1100" u="none" strike="noStrike" dirty="0" err="1">
                          <a:solidFill>
                            <a:srgbClr val="0070C0"/>
                          </a:solidFill>
                          <a:effectLst/>
                        </a:rPr>
                        <a:t>Kaine</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968">
                <a:tc>
                  <a:txBody>
                    <a:bodyPr/>
                    <a:lstStyle/>
                    <a:p>
                      <a:pPr algn="l" fontAlgn="b"/>
                      <a:r>
                        <a:rPr lang="en-US" sz="1100" u="none" strike="noStrike" dirty="0">
                          <a:solidFill>
                            <a:srgbClr val="0070C0"/>
                          </a:solidFill>
                          <a:effectLst/>
                        </a:rPr>
                        <a:t>VT-Sanders</a:t>
                      </a:r>
                      <a:endParaRPr lang="en-US" sz="1100" b="1" i="0" u="none" strike="noStrike" dirty="0">
                        <a:solidFill>
                          <a:srgbClr val="0070C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extBox 5"/>
          <p:cNvSpPr txBox="1"/>
          <p:nvPr/>
        </p:nvSpPr>
        <p:spPr>
          <a:xfrm>
            <a:off x="457200" y="6570133"/>
            <a:ext cx="2743200" cy="246221"/>
          </a:xfrm>
          <a:prstGeom prst="rect">
            <a:avLst/>
          </a:prstGeom>
          <a:noFill/>
        </p:spPr>
        <p:txBody>
          <a:bodyPr wrap="square" rtlCol="0">
            <a:spAutoFit/>
          </a:bodyPr>
          <a:lstStyle/>
          <a:p>
            <a:r>
              <a:rPr lang="en-US" sz="1000" dirty="0" smtClean="0"/>
              <a:t>Race Ratings from Cook Political Report</a:t>
            </a:r>
            <a:endParaRPr lang="en-US" sz="1000" dirty="0"/>
          </a:p>
        </p:txBody>
      </p:sp>
      <p:sp>
        <p:nvSpPr>
          <p:cNvPr id="8"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30297968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316637180"/>
              </p:ext>
            </p:extLst>
          </p:nvPr>
        </p:nvGraphicFramePr>
        <p:xfrm>
          <a:off x="5105400" y="3901440"/>
          <a:ext cx="4419600" cy="2651760"/>
        </p:xfrm>
        <a:graphic>
          <a:graphicData uri="http://schemas.openxmlformats.org/drawingml/2006/table">
            <a:tbl>
              <a:tblPr firstRow="1" bandRow="1">
                <a:tableStyleId>{5C22544A-7EE6-4342-B048-85BDC9FD1C3A}</a:tableStyleId>
              </a:tblPr>
              <a:tblGrid>
                <a:gridCol w="2209800"/>
                <a:gridCol w="2209800"/>
              </a:tblGrid>
              <a:tr h="416943">
                <a:tc gridSpan="2">
                  <a:txBody>
                    <a:bodyPr/>
                    <a:lstStyle/>
                    <a:p>
                      <a:pPr algn="ctr"/>
                      <a:r>
                        <a:rPr lang="en-US" dirty="0" smtClean="0"/>
                        <a:t>North Dakota</a:t>
                      </a:r>
                      <a:endParaRPr lang="en-US" dirty="0"/>
                    </a:p>
                  </a:txBody>
                  <a:tcPr anchor="ctr"/>
                </a:tc>
                <a:tc hMerge="1">
                  <a:txBody>
                    <a:bodyPr/>
                    <a:lstStyle/>
                    <a:p>
                      <a:endParaRPr lang="en-US" dirty="0"/>
                    </a:p>
                  </a:txBody>
                  <a:tcPr/>
                </a:tc>
              </a:tr>
              <a:tr h="400266">
                <a:tc>
                  <a:txBody>
                    <a:bodyPr/>
                    <a:lstStyle/>
                    <a:p>
                      <a:pPr algn="ctr"/>
                      <a:r>
                        <a:rPr lang="en-US" b="1" dirty="0" smtClean="0"/>
                        <a:t>Kevin Cramer</a:t>
                      </a:r>
                      <a:endParaRPr lang="en-US" b="1" dirty="0"/>
                    </a:p>
                  </a:txBody>
                  <a:tcPr>
                    <a:solidFill>
                      <a:schemeClr val="accent1">
                        <a:lumMod val="20000"/>
                        <a:lumOff val="80000"/>
                      </a:schemeClr>
                    </a:solidFill>
                  </a:tcPr>
                </a:tc>
                <a:tc>
                  <a:txBody>
                    <a:bodyPr/>
                    <a:lstStyle/>
                    <a:p>
                      <a:pPr algn="ctr"/>
                      <a:r>
                        <a:rPr lang="en-US" b="1" dirty="0" smtClean="0"/>
                        <a:t>Heidi </a:t>
                      </a:r>
                      <a:r>
                        <a:rPr lang="en-US" b="1" dirty="0" err="1" smtClean="0"/>
                        <a:t>Heitkamp</a:t>
                      </a:r>
                      <a:endParaRPr lang="en-US" b="1" dirty="0"/>
                    </a:p>
                  </a:txBody>
                  <a:tcPr>
                    <a:solidFill>
                      <a:schemeClr val="accent1">
                        <a:lumMod val="40000"/>
                        <a:lumOff val="60000"/>
                      </a:schemeClr>
                    </a:solidFill>
                  </a:tcPr>
                </a:tc>
              </a:tr>
              <a:tr h="1500996">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3">
                        <a:lumMod val="40000"/>
                        <a:lumOff val="60000"/>
                      </a:schemeClr>
                    </a:solidFill>
                  </a:tcPr>
                </a:tc>
              </a:tr>
              <a:tr h="333555">
                <a:tc>
                  <a:txBody>
                    <a:bodyPr/>
                    <a:lstStyle/>
                    <a:p>
                      <a:r>
                        <a:rPr lang="en-US" sz="1400" dirty="0" smtClean="0"/>
                        <a:t>Vote Share: 55.4%</a:t>
                      </a:r>
                      <a:endParaRPr lang="en-US" sz="1400" dirty="0"/>
                    </a:p>
                  </a:txBody>
                  <a:tcPr>
                    <a:solidFill>
                      <a:schemeClr val="accent1">
                        <a:lumMod val="20000"/>
                        <a:lumOff val="80000"/>
                      </a:schemeClr>
                    </a:solidFill>
                  </a:tcPr>
                </a:tc>
                <a:tc>
                  <a:txBody>
                    <a:bodyPr/>
                    <a:lstStyle/>
                    <a:p>
                      <a:r>
                        <a:rPr lang="en-US" sz="1400" dirty="0" smtClean="0"/>
                        <a:t>Vote Share: 44.6%</a:t>
                      </a:r>
                      <a:endParaRPr lang="en-US" sz="1400" dirty="0"/>
                    </a:p>
                  </a:txBody>
                  <a:tcPr>
                    <a:solidFill>
                      <a:schemeClr val="accent1">
                        <a:lumMod val="40000"/>
                        <a:lumOff val="60000"/>
                      </a:schemeClr>
                    </a:solidFill>
                  </a:tcPr>
                </a:tc>
              </a:tr>
            </a:tbl>
          </a:graphicData>
        </a:graphic>
      </p:graphicFrame>
      <p:sp>
        <p:nvSpPr>
          <p:cNvPr id="8" name="Title 7"/>
          <p:cNvSpPr>
            <a:spLocks noGrp="1"/>
          </p:cNvSpPr>
          <p:nvPr>
            <p:ph type="title"/>
          </p:nvPr>
        </p:nvSpPr>
        <p:spPr>
          <a:xfrm>
            <a:off x="381000" y="528559"/>
            <a:ext cx="8763000" cy="441403"/>
          </a:xfrm>
        </p:spPr>
        <p:txBody>
          <a:bodyPr/>
          <a:lstStyle/>
          <a:p>
            <a:r>
              <a:rPr lang="en-US" dirty="0" smtClean="0"/>
              <a:t>Senate Highlights – Republican Flips</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109473290"/>
              </p:ext>
            </p:extLst>
          </p:nvPr>
        </p:nvGraphicFramePr>
        <p:xfrm>
          <a:off x="457200" y="1082040"/>
          <a:ext cx="4419600" cy="2651760"/>
        </p:xfrm>
        <a:graphic>
          <a:graphicData uri="http://schemas.openxmlformats.org/drawingml/2006/table">
            <a:tbl>
              <a:tblPr firstRow="1" bandRow="1">
                <a:tableStyleId>{5C22544A-7EE6-4342-B048-85BDC9FD1C3A}</a:tableStyleId>
              </a:tblPr>
              <a:tblGrid>
                <a:gridCol w="2209800"/>
                <a:gridCol w="2209800"/>
              </a:tblGrid>
              <a:tr h="416943">
                <a:tc gridSpan="2">
                  <a:txBody>
                    <a:bodyPr/>
                    <a:lstStyle/>
                    <a:p>
                      <a:pPr algn="ctr"/>
                      <a:r>
                        <a:rPr lang="en-US" dirty="0" smtClean="0"/>
                        <a:t>Florida (Recount)</a:t>
                      </a:r>
                      <a:endParaRPr lang="en-US" dirty="0"/>
                    </a:p>
                  </a:txBody>
                  <a:tcPr anchor="ctr"/>
                </a:tc>
                <a:tc hMerge="1">
                  <a:txBody>
                    <a:bodyPr/>
                    <a:lstStyle/>
                    <a:p>
                      <a:endParaRPr lang="en-US" dirty="0"/>
                    </a:p>
                  </a:txBody>
                  <a:tcPr/>
                </a:tc>
              </a:tr>
              <a:tr h="400266">
                <a:tc>
                  <a:txBody>
                    <a:bodyPr/>
                    <a:lstStyle/>
                    <a:p>
                      <a:pPr algn="ctr"/>
                      <a:r>
                        <a:rPr lang="en-US" b="1" dirty="0" smtClean="0"/>
                        <a:t>Rick</a:t>
                      </a:r>
                      <a:r>
                        <a:rPr lang="en-US" b="1" baseline="0" dirty="0" smtClean="0"/>
                        <a:t> Scott</a:t>
                      </a:r>
                      <a:endParaRPr lang="en-US" b="1" dirty="0"/>
                    </a:p>
                  </a:txBody>
                  <a:tcPr>
                    <a:solidFill>
                      <a:schemeClr val="accent1">
                        <a:lumMod val="20000"/>
                        <a:lumOff val="80000"/>
                      </a:schemeClr>
                    </a:solidFill>
                  </a:tcPr>
                </a:tc>
                <a:tc>
                  <a:txBody>
                    <a:bodyPr/>
                    <a:lstStyle/>
                    <a:p>
                      <a:pPr algn="ctr"/>
                      <a:r>
                        <a:rPr lang="en-US" b="1" dirty="0" smtClean="0"/>
                        <a:t>Bill Nelson</a:t>
                      </a:r>
                      <a:endParaRPr lang="en-US" b="1" dirty="0"/>
                    </a:p>
                  </a:txBody>
                  <a:tcPr>
                    <a:solidFill>
                      <a:schemeClr val="accent1">
                        <a:lumMod val="40000"/>
                        <a:lumOff val="60000"/>
                      </a:schemeClr>
                    </a:solidFill>
                  </a:tcPr>
                </a:tc>
              </a:tr>
              <a:tr h="1500996">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3">
                        <a:lumMod val="40000"/>
                        <a:lumOff val="60000"/>
                      </a:schemeClr>
                    </a:solidFill>
                  </a:tcPr>
                </a:tc>
              </a:tr>
              <a:tr h="333555">
                <a:tc>
                  <a:txBody>
                    <a:bodyPr/>
                    <a:lstStyle/>
                    <a:p>
                      <a:r>
                        <a:rPr lang="en-US" sz="1400" dirty="0" smtClean="0"/>
                        <a:t>Vote Share: 50.2%</a:t>
                      </a:r>
                      <a:endParaRPr lang="en-US" sz="1400" dirty="0"/>
                    </a:p>
                  </a:txBody>
                  <a:tcPr>
                    <a:solidFill>
                      <a:schemeClr val="accent1">
                        <a:lumMod val="20000"/>
                        <a:lumOff val="80000"/>
                      </a:schemeClr>
                    </a:solidFill>
                  </a:tcPr>
                </a:tc>
                <a:tc>
                  <a:txBody>
                    <a:bodyPr/>
                    <a:lstStyle/>
                    <a:p>
                      <a:r>
                        <a:rPr lang="en-US" sz="1400" dirty="0" smtClean="0"/>
                        <a:t>Vote Share: 49.8%</a:t>
                      </a:r>
                      <a:endParaRPr lang="en-US" sz="1400" dirty="0"/>
                    </a:p>
                  </a:txBody>
                  <a:tcPr>
                    <a:solidFill>
                      <a:schemeClr val="accent1">
                        <a:lumMod val="40000"/>
                        <a:lumOff val="6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103847996"/>
              </p:ext>
            </p:extLst>
          </p:nvPr>
        </p:nvGraphicFramePr>
        <p:xfrm>
          <a:off x="5109853" y="1066801"/>
          <a:ext cx="4419600" cy="2667000"/>
        </p:xfrm>
        <a:graphic>
          <a:graphicData uri="http://schemas.openxmlformats.org/drawingml/2006/table">
            <a:tbl>
              <a:tblPr firstRow="1" bandRow="1">
                <a:tableStyleId>{5C22544A-7EE6-4342-B048-85BDC9FD1C3A}</a:tableStyleId>
              </a:tblPr>
              <a:tblGrid>
                <a:gridCol w="2209800"/>
                <a:gridCol w="2209800"/>
              </a:tblGrid>
              <a:tr h="419340">
                <a:tc gridSpan="2">
                  <a:txBody>
                    <a:bodyPr/>
                    <a:lstStyle/>
                    <a:p>
                      <a:pPr algn="ctr"/>
                      <a:r>
                        <a:rPr lang="en-US" dirty="0" smtClean="0"/>
                        <a:t>Indiana</a:t>
                      </a:r>
                      <a:endParaRPr lang="en-US" dirty="0"/>
                    </a:p>
                  </a:txBody>
                  <a:tcPr anchor="ctr"/>
                </a:tc>
                <a:tc hMerge="1">
                  <a:txBody>
                    <a:bodyPr/>
                    <a:lstStyle/>
                    <a:p>
                      <a:endParaRPr lang="en-US" dirty="0"/>
                    </a:p>
                  </a:txBody>
                  <a:tcPr/>
                </a:tc>
              </a:tr>
              <a:tr h="402566">
                <a:tc>
                  <a:txBody>
                    <a:bodyPr/>
                    <a:lstStyle/>
                    <a:p>
                      <a:pPr algn="ctr"/>
                      <a:r>
                        <a:rPr lang="en-US" b="1" dirty="0" smtClean="0"/>
                        <a:t>Mike Braun</a:t>
                      </a:r>
                      <a:endParaRPr lang="en-US" b="1" dirty="0"/>
                    </a:p>
                  </a:txBody>
                  <a:tcPr>
                    <a:solidFill>
                      <a:schemeClr val="accent1">
                        <a:lumMod val="20000"/>
                        <a:lumOff val="80000"/>
                      </a:schemeClr>
                    </a:solidFill>
                  </a:tcPr>
                </a:tc>
                <a:tc>
                  <a:txBody>
                    <a:bodyPr/>
                    <a:lstStyle/>
                    <a:p>
                      <a:pPr algn="ctr"/>
                      <a:r>
                        <a:rPr lang="en-US" b="1" dirty="0" smtClean="0"/>
                        <a:t>Joe Donnelly</a:t>
                      </a:r>
                      <a:endParaRPr lang="en-US" b="1" dirty="0"/>
                    </a:p>
                  </a:txBody>
                  <a:tcPr>
                    <a:solidFill>
                      <a:schemeClr val="accent1">
                        <a:lumMod val="40000"/>
                        <a:lumOff val="60000"/>
                      </a:schemeClr>
                    </a:solidFill>
                  </a:tcPr>
                </a:tc>
              </a:tr>
              <a:tr h="1509622">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3">
                        <a:lumMod val="40000"/>
                        <a:lumOff val="60000"/>
                      </a:schemeClr>
                    </a:solidFill>
                  </a:tcPr>
                </a:tc>
              </a:tr>
              <a:tr h="335472">
                <a:tc>
                  <a:txBody>
                    <a:bodyPr/>
                    <a:lstStyle/>
                    <a:p>
                      <a:r>
                        <a:rPr lang="en-US" sz="1400" dirty="0" smtClean="0"/>
                        <a:t>Vote Share: 53%</a:t>
                      </a:r>
                      <a:endParaRPr lang="en-US" sz="1400" dirty="0"/>
                    </a:p>
                  </a:txBody>
                  <a:tcPr>
                    <a:solidFill>
                      <a:schemeClr val="accent1">
                        <a:lumMod val="20000"/>
                        <a:lumOff val="80000"/>
                      </a:schemeClr>
                    </a:solidFill>
                  </a:tcPr>
                </a:tc>
                <a:tc>
                  <a:txBody>
                    <a:bodyPr/>
                    <a:lstStyle/>
                    <a:p>
                      <a:r>
                        <a:rPr lang="en-US" sz="1400" dirty="0" smtClean="0"/>
                        <a:t>Vote Share: 43%</a:t>
                      </a:r>
                      <a:endParaRPr lang="en-US" sz="1400" dirty="0"/>
                    </a:p>
                  </a:txBody>
                  <a:tcPr>
                    <a:solidFill>
                      <a:schemeClr val="accent1">
                        <a:lumMod val="40000"/>
                        <a:lumOff val="6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537349678"/>
              </p:ext>
            </p:extLst>
          </p:nvPr>
        </p:nvGraphicFramePr>
        <p:xfrm>
          <a:off x="457200" y="3902430"/>
          <a:ext cx="4419600" cy="2650770"/>
        </p:xfrm>
        <a:graphic>
          <a:graphicData uri="http://schemas.openxmlformats.org/drawingml/2006/table">
            <a:tbl>
              <a:tblPr firstRow="1" bandRow="1">
                <a:tableStyleId>{5C22544A-7EE6-4342-B048-85BDC9FD1C3A}</a:tableStyleId>
              </a:tblPr>
              <a:tblGrid>
                <a:gridCol w="2209800"/>
                <a:gridCol w="2209800"/>
              </a:tblGrid>
              <a:tr h="416788">
                <a:tc gridSpan="2">
                  <a:txBody>
                    <a:bodyPr/>
                    <a:lstStyle/>
                    <a:p>
                      <a:pPr algn="ctr"/>
                      <a:r>
                        <a:rPr lang="en-US" dirty="0" smtClean="0"/>
                        <a:t>Missouri</a:t>
                      </a:r>
                      <a:endParaRPr lang="en-US" dirty="0"/>
                    </a:p>
                  </a:txBody>
                  <a:tcPr anchor="ctr"/>
                </a:tc>
                <a:tc hMerge="1">
                  <a:txBody>
                    <a:bodyPr/>
                    <a:lstStyle/>
                    <a:p>
                      <a:endParaRPr lang="en-US" dirty="0"/>
                    </a:p>
                  </a:txBody>
                  <a:tcPr/>
                </a:tc>
              </a:tr>
              <a:tr h="400116">
                <a:tc>
                  <a:txBody>
                    <a:bodyPr/>
                    <a:lstStyle/>
                    <a:p>
                      <a:pPr algn="ctr"/>
                      <a:r>
                        <a:rPr lang="en-US" b="1" dirty="0" smtClean="0"/>
                        <a:t>Josh Hawley</a:t>
                      </a:r>
                      <a:endParaRPr lang="en-US" b="1" dirty="0"/>
                    </a:p>
                  </a:txBody>
                  <a:tcPr>
                    <a:solidFill>
                      <a:schemeClr val="accent1">
                        <a:lumMod val="20000"/>
                        <a:lumOff val="80000"/>
                      </a:schemeClr>
                    </a:solidFill>
                  </a:tcPr>
                </a:tc>
                <a:tc>
                  <a:txBody>
                    <a:bodyPr/>
                    <a:lstStyle/>
                    <a:p>
                      <a:pPr algn="ctr"/>
                      <a:r>
                        <a:rPr lang="en-US" b="1" dirty="0" smtClean="0"/>
                        <a:t>Claire </a:t>
                      </a:r>
                      <a:r>
                        <a:rPr lang="en-US" b="1" dirty="0" err="1" smtClean="0"/>
                        <a:t>McCaskill</a:t>
                      </a:r>
                      <a:endParaRPr lang="en-US" b="1" dirty="0"/>
                    </a:p>
                  </a:txBody>
                  <a:tcPr>
                    <a:solidFill>
                      <a:schemeClr val="accent1">
                        <a:lumMod val="40000"/>
                        <a:lumOff val="60000"/>
                      </a:schemeClr>
                    </a:solidFill>
                  </a:tcPr>
                </a:tc>
              </a:tr>
              <a:tr h="1500436">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3">
                        <a:lumMod val="40000"/>
                        <a:lumOff val="60000"/>
                      </a:schemeClr>
                    </a:solidFill>
                  </a:tcPr>
                </a:tc>
              </a:tr>
              <a:tr h="333430">
                <a:tc>
                  <a:txBody>
                    <a:bodyPr/>
                    <a:lstStyle/>
                    <a:p>
                      <a:r>
                        <a:rPr lang="en-US" sz="1400" dirty="0" smtClean="0"/>
                        <a:t>Vote Share: 51.5%</a:t>
                      </a:r>
                      <a:endParaRPr lang="en-US" sz="1400" dirty="0"/>
                    </a:p>
                  </a:txBody>
                  <a:tcPr>
                    <a:solidFill>
                      <a:schemeClr val="accent1">
                        <a:lumMod val="20000"/>
                        <a:lumOff val="80000"/>
                      </a:schemeClr>
                    </a:solidFill>
                  </a:tcPr>
                </a:tc>
                <a:tc>
                  <a:txBody>
                    <a:bodyPr/>
                    <a:lstStyle/>
                    <a:p>
                      <a:r>
                        <a:rPr lang="en-US" sz="1400" dirty="0" smtClean="0"/>
                        <a:t>Vote Share: 45.5%</a:t>
                      </a:r>
                      <a:endParaRPr lang="en-US" sz="1400" dirty="0"/>
                    </a:p>
                  </a:txBody>
                  <a:tcPr>
                    <a:solidFill>
                      <a:schemeClr val="accent1">
                        <a:lumMod val="40000"/>
                        <a:lumOff val="60000"/>
                      </a:schemeClr>
                    </a:solidFill>
                  </a:tcPr>
                </a:tc>
              </a:tr>
            </a:tbl>
          </a:graphicData>
        </a:graphic>
      </p:graphicFrame>
      <p:pic>
        <p:nvPicPr>
          <p:cNvPr id="5734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057400"/>
            <a:ext cx="991518" cy="1219200"/>
          </a:xfrm>
          <a:prstGeom prst="ellipse">
            <a:avLst/>
          </a:prstGeom>
          <a:noFill/>
          <a:extLst>
            <a:ext uri="{909E8E84-426E-40DD-AFC4-6F175D3DCCD1}">
              <a14:hiddenFill xmlns:a14="http://schemas.microsoft.com/office/drawing/2010/main">
                <a:solidFill>
                  <a:srgbClr val="FFFFFF"/>
                </a:solidFill>
              </a14:hiddenFill>
            </a:ext>
          </a:extLst>
        </p:spPr>
      </p:pic>
      <p:pic>
        <p:nvPicPr>
          <p:cNvPr id="57348" name="Picture 4"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2" t="1010" r="2564" b="11666"/>
          <a:stretch/>
        </p:blipFill>
        <p:spPr bwMode="auto">
          <a:xfrm>
            <a:off x="3200400" y="2060222"/>
            <a:ext cx="991518" cy="1219200"/>
          </a:xfrm>
          <a:prstGeom prst="ellipse">
            <a:avLst/>
          </a:prstGeom>
          <a:noFill/>
          <a:extLst>
            <a:ext uri="{909E8E84-426E-40DD-AFC4-6F175D3DCCD1}">
              <a14:hiddenFill xmlns:a14="http://schemas.microsoft.com/office/drawing/2010/main">
                <a:solidFill>
                  <a:srgbClr val="FFFFFF"/>
                </a:solidFill>
              </a14:hiddenFill>
            </a:ext>
          </a:extLst>
        </p:spPr>
      </p:pic>
      <p:pic>
        <p:nvPicPr>
          <p:cNvPr id="57352" name="Picture 8" descr="See the source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153" r="15153"/>
          <a:stretch/>
        </p:blipFill>
        <p:spPr bwMode="auto">
          <a:xfrm>
            <a:off x="5715000" y="2063044"/>
            <a:ext cx="991518" cy="1216378"/>
          </a:xfrm>
          <a:prstGeom prst="ellipse">
            <a:avLst/>
          </a:prstGeom>
          <a:noFill/>
          <a:extLst>
            <a:ext uri="{909E8E84-426E-40DD-AFC4-6F175D3DCCD1}">
              <a14:hiddenFill xmlns:a14="http://schemas.microsoft.com/office/drawing/2010/main">
                <a:solidFill>
                  <a:srgbClr val="FFFFFF"/>
                </a:solidFill>
              </a14:hiddenFill>
            </a:ext>
          </a:extLst>
        </p:spPr>
      </p:pic>
      <p:pic>
        <p:nvPicPr>
          <p:cNvPr id="57354" name="Picture 10" descr="See the source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744" r="15744" b="32605"/>
          <a:stretch/>
        </p:blipFill>
        <p:spPr bwMode="auto">
          <a:xfrm>
            <a:off x="7961982" y="2030589"/>
            <a:ext cx="991518" cy="1219200"/>
          </a:xfrm>
          <a:prstGeom prst="ellipse">
            <a:avLst/>
          </a:prstGeom>
          <a:noFill/>
          <a:extLst>
            <a:ext uri="{909E8E84-426E-40DD-AFC4-6F175D3DCCD1}">
              <a14:hiddenFill xmlns:a14="http://schemas.microsoft.com/office/drawing/2010/main">
                <a:solidFill>
                  <a:srgbClr val="FFFFFF"/>
                </a:solidFill>
              </a14:hiddenFill>
            </a:ext>
          </a:extLst>
        </p:spPr>
      </p:pic>
      <p:pic>
        <p:nvPicPr>
          <p:cNvPr id="57356" name="Picture 12" descr="http://metrovoicenews.com/wp-content/uploads/2018/03/josh_hawleyjpg.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9" t="881" r="25377" b="-881"/>
          <a:stretch/>
        </p:blipFill>
        <p:spPr bwMode="auto">
          <a:xfrm>
            <a:off x="990600" y="4876800"/>
            <a:ext cx="991519" cy="1200855"/>
          </a:xfrm>
          <a:prstGeom prst="ellipse">
            <a:avLst/>
          </a:prstGeom>
          <a:noFill/>
          <a:extLst>
            <a:ext uri="{909E8E84-426E-40DD-AFC4-6F175D3DCCD1}">
              <a14:hiddenFill xmlns:a14="http://schemas.microsoft.com/office/drawing/2010/main">
                <a:solidFill>
                  <a:srgbClr val="FFFFFF"/>
                </a:solidFill>
              </a14:hiddenFill>
            </a:ext>
          </a:extLst>
        </p:spPr>
      </p:pic>
      <p:pic>
        <p:nvPicPr>
          <p:cNvPr id="57358" name="Picture 14" descr="See the source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87" t="375" r="8287" b="20794"/>
          <a:stretch/>
        </p:blipFill>
        <p:spPr bwMode="auto">
          <a:xfrm>
            <a:off x="3200400" y="4876800"/>
            <a:ext cx="991518" cy="1186745"/>
          </a:xfrm>
          <a:prstGeom prst="ellipse">
            <a:avLst/>
          </a:prstGeom>
          <a:noFill/>
          <a:extLst>
            <a:ext uri="{909E8E84-426E-40DD-AFC4-6F175D3DCCD1}">
              <a14:hiddenFill xmlns:a14="http://schemas.microsoft.com/office/drawing/2010/main">
                <a:solidFill>
                  <a:srgbClr val="FFFFFF"/>
                </a:solidFill>
              </a14:hiddenFill>
            </a:ext>
          </a:extLst>
        </p:spPr>
      </p:pic>
      <p:pic>
        <p:nvPicPr>
          <p:cNvPr id="57360" name="Picture 16" descr="See the source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532" t="13115" r="18534" b="36751"/>
          <a:stretch/>
        </p:blipFill>
        <p:spPr bwMode="auto">
          <a:xfrm>
            <a:off x="5715000" y="4876799"/>
            <a:ext cx="991518" cy="1186745"/>
          </a:xfrm>
          <a:prstGeom prst="ellipse">
            <a:avLst/>
          </a:prstGeom>
          <a:noFill/>
          <a:extLst>
            <a:ext uri="{909E8E84-426E-40DD-AFC4-6F175D3DCCD1}">
              <a14:hiddenFill xmlns:a14="http://schemas.microsoft.com/office/drawing/2010/main">
                <a:solidFill>
                  <a:srgbClr val="FFFFFF"/>
                </a:solidFill>
              </a14:hiddenFill>
            </a:ext>
          </a:extLst>
        </p:spPr>
      </p:pic>
      <p:pic>
        <p:nvPicPr>
          <p:cNvPr id="57362" name="Picture 18" descr="See the source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519" t="1" r="12962" b="31481"/>
          <a:stretch/>
        </p:blipFill>
        <p:spPr bwMode="auto">
          <a:xfrm>
            <a:off x="7961982" y="4862689"/>
            <a:ext cx="991518" cy="1200856"/>
          </a:xfrm>
          <a:prstGeom prst="ellipse">
            <a:avLst/>
          </a:prstGeom>
          <a:noFill/>
          <a:extLst>
            <a:ext uri="{909E8E84-426E-40DD-AFC4-6F175D3DCCD1}">
              <a14:hiddenFill xmlns:a14="http://schemas.microsoft.com/office/drawing/2010/main">
                <a:solidFill>
                  <a:srgbClr val="FFFFFF"/>
                </a:solidFill>
              </a14:hiddenFill>
            </a:ext>
          </a:extLst>
        </p:spPr>
      </p:pic>
      <p:sp>
        <p:nvSpPr>
          <p:cNvPr id="19"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384864855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528559"/>
            <a:ext cx="8763000" cy="441403"/>
          </a:xfrm>
        </p:spPr>
        <p:txBody>
          <a:bodyPr/>
          <a:lstStyle/>
          <a:p>
            <a:r>
              <a:rPr lang="en-US" dirty="0" smtClean="0"/>
              <a:t>Senate Highlights </a:t>
            </a:r>
            <a:r>
              <a:rPr lang="en-US" dirty="0"/>
              <a:t>– Democratic </a:t>
            </a:r>
            <a:r>
              <a:rPr lang="en-US" dirty="0" smtClean="0"/>
              <a:t>Flips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58718246"/>
              </p:ext>
            </p:extLst>
          </p:nvPr>
        </p:nvGraphicFramePr>
        <p:xfrm>
          <a:off x="457200" y="1082040"/>
          <a:ext cx="4419600" cy="2575559"/>
        </p:xfrm>
        <a:graphic>
          <a:graphicData uri="http://schemas.openxmlformats.org/drawingml/2006/table">
            <a:tbl>
              <a:tblPr firstRow="1" bandRow="1">
                <a:tableStyleId>{5C22544A-7EE6-4342-B048-85BDC9FD1C3A}</a:tableStyleId>
              </a:tblPr>
              <a:tblGrid>
                <a:gridCol w="2209800"/>
                <a:gridCol w="2209800"/>
              </a:tblGrid>
              <a:tr h="415413">
                <a:tc gridSpan="2">
                  <a:txBody>
                    <a:bodyPr/>
                    <a:lstStyle/>
                    <a:p>
                      <a:pPr algn="ctr"/>
                      <a:r>
                        <a:rPr lang="en-US" dirty="0" smtClean="0"/>
                        <a:t>Nevada</a:t>
                      </a:r>
                      <a:endParaRPr lang="en-US" dirty="0"/>
                    </a:p>
                  </a:txBody>
                  <a:tcPr anchor="ctr"/>
                </a:tc>
                <a:tc hMerge="1">
                  <a:txBody>
                    <a:bodyPr/>
                    <a:lstStyle/>
                    <a:p>
                      <a:endParaRPr lang="en-US" dirty="0"/>
                    </a:p>
                  </a:txBody>
                  <a:tcPr/>
                </a:tc>
              </a:tr>
              <a:tr h="332330">
                <a:tc>
                  <a:txBody>
                    <a:bodyPr/>
                    <a:lstStyle/>
                    <a:p>
                      <a:pPr algn="ctr"/>
                      <a:r>
                        <a:rPr lang="en-US" sz="1400" b="1" dirty="0" smtClean="0"/>
                        <a:t>Jacky Rosen</a:t>
                      </a:r>
                      <a:endParaRPr lang="en-US" sz="1400" b="1" dirty="0"/>
                    </a:p>
                  </a:txBody>
                  <a:tcPr>
                    <a:solidFill>
                      <a:schemeClr val="accent1">
                        <a:lumMod val="20000"/>
                        <a:lumOff val="80000"/>
                      </a:schemeClr>
                    </a:solidFill>
                  </a:tcPr>
                </a:tc>
                <a:tc>
                  <a:txBody>
                    <a:bodyPr/>
                    <a:lstStyle/>
                    <a:p>
                      <a:pPr algn="ctr"/>
                      <a:r>
                        <a:rPr lang="en-US" sz="1400" b="1" dirty="0" smtClean="0"/>
                        <a:t>Dean Heller</a:t>
                      </a:r>
                      <a:endParaRPr lang="en-US" sz="1400" b="1" dirty="0"/>
                    </a:p>
                  </a:txBody>
                  <a:tcPr>
                    <a:solidFill>
                      <a:schemeClr val="accent1">
                        <a:lumMod val="40000"/>
                        <a:lumOff val="60000"/>
                      </a:schemeClr>
                    </a:solidFill>
                  </a:tcPr>
                </a:tc>
              </a:tr>
              <a:tr h="1495486">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4">
                        <a:lumMod val="40000"/>
                        <a:lumOff val="60000"/>
                      </a:schemeClr>
                    </a:solidFill>
                  </a:tcPr>
                </a:tc>
              </a:tr>
              <a:tr h="332330">
                <a:tc>
                  <a:txBody>
                    <a:bodyPr/>
                    <a:lstStyle/>
                    <a:p>
                      <a:r>
                        <a:rPr lang="en-US" sz="1400" dirty="0" smtClean="0"/>
                        <a:t>Vote Share: 50.4%</a:t>
                      </a:r>
                      <a:endParaRPr lang="en-US" sz="1400" dirty="0"/>
                    </a:p>
                  </a:txBody>
                  <a:tcPr>
                    <a:solidFill>
                      <a:schemeClr val="accent1">
                        <a:lumMod val="20000"/>
                        <a:lumOff val="80000"/>
                      </a:schemeClr>
                    </a:solidFill>
                  </a:tcPr>
                </a:tc>
                <a:tc>
                  <a:txBody>
                    <a:bodyPr/>
                    <a:lstStyle/>
                    <a:p>
                      <a:r>
                        <a:rPr lang="en-US" sz="1400" dirty="0" smtClean="0"/>
                        <a:t>Vote</a:t>
                      </a:r>
                      <a:r>
                        <a:rPr lang="en-US" sz="1400" baseline="0" dirty="0" smtClean="0"/>
                        <a:t> Share: 45.4%</a:t>
                      </a:r>
                      <a:endParaRPr lang="en-US" sz="1400" dirty="0"/>
                    </a:p>
                  </a:txBody>
                  <a:tcPr>
                    <a:solidFill>
                      <a:schemeClr val="accent1">
                        <a:lumMod val="40000"/>
                        <a:lumOff val="60000"/>
                      </a:schemeClr>
                    </a:solidFill>
                  </a:tcPr>
                </a:tc>
              </a:tr>
            </a:tbl>
          </a:graphicData>
        </a:graphic>
      </p:graphicFrame>
      <p:pic>
        <p:nvPicPr>
          <p:cNvPr id="7" name="Picture 20"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53" t="7014" r="6653" b="8988"/>
          <a:stretch/>
        </p:blipFill>
        <p:spPr bwMode="auto">
          <a:xfrm>
            <a:off x="1018822" y="1981200"/>
            <a:ext cx="991519" cy="1200855"/>
          </a:xfrm>
          <a:prstGeom prst="ellipse">
            <a:avLst/>
          </a:prstGeom>
          <a:noFill/>
          <a:extLst>
            <a:ext uri="{909E8E84-426E-40DD-AFC4-6F175D3DCCD1}">
              <a14:hiddenFill xmlns:a14="http://schemas.microsoft.com/office/drawing/2010/main">
                <a:solidFill>
                  <a:srgbClr val="FFFFFF"/>
                </a:solidFill>
              </a14:hiddenFill>
            </a:ext>
          </a:extLst>
        </p:spPr>
      </p:pic>
      <p:pic>
        <p:nvPicPr>
          <p:cNvPr id="58372" name="Picture 4"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53" r="9353" b="22270"/>
          <a:stretch/>
        </p:blipFill>
        <p:spPr bwMode="auto">
          <a:xfrm>
            <a:off x="3276600" y="1981199"/>
            <a:ext cx="991519" cy="1200855"/>
          </a:xfrm>
          <a:prstGeom prst="ellipse">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254856968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Senate Results</a:t>
            </a:r>
            <a:endParaRPr lang="en-US" dirty="0"/>
          </a:p>
        </p:txBody>
      </p:sp>
      <p:sp>
        <p:nvSpPr>
          <p:cNvPr id="19" name="Content Placeholder 1"/>
          <p:cNvSpPr txBox="1">
            <a:spLocks/>
          </p:cNvSpPr>
          <p:nvPr/>
        </p:nvSpPr>
        <p:spPr bwMode="auto">
          <a:xfrm>
            <a:off x="457200" y="1295400"/>
            <a:ext cx="8991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0" rIns="101854" bIns="50927" numCol="1" anchor="t" anchorCtr="0" compatLnSpc="1">
            <a:prstTxWarp prst="textNoShape">
              <a:avLst/>
            </a:prstTxWarp>
          </a:bodyPr>
          <a:lstStyle>
            <a:lvl1pPr marL="171450" indent="-171450" algn="l" defTabSz="1019175" rtl="0" eaLnBrk="1" fontAlgn="base" hangingPunct="1">
              <a:spcBef>
                <a:spcPct val="0"/>
              </a:spcBef>
              <a:spcAft>
                <a:spcPts val="1200"/>
              </a:spcAft>
              <a:buClr>
                <a:schemeClr val="tx2"/>
              </a:buClr>
              <a:buFont typeface="Wingdings" pitchFamily="2" charset="2"/>
              <a:buChar char="§"/>
              <a:defRPr sz="2000">
                <a:solidFill>
                  <a:schemeClr val="tx1"/>
                </a:solidFill>
                <a:latin typeface="+mn-lt"/>
                <a:ea typeface="+mn-ea"/>
                <a:cs typeface="+mn-cs"/>
              </a:defRPr>
            </a:lvl1pPr>
            <a:lvl2pPr marL="471488" indent="-185738" algn="l" defTabSz="1019175" rtl="0" eaLnBrk="1" fontAlgn="base" hangingPunct="1">
              <a:spcBef>
                <a:spcPct val="0"/>
              </a:spcBef>
              <a:spcAft>
                <a:spcPts val="1200"/>
              </a:spcAft>
              <a:buClr>
                <a:schemeClr val="bg2"/>
              </a:buClr>
              <a:buFont typeface="Arial" charset="0"/>
              <a:buChar char="–"/>
              <a:defRPr sz="1800">
                <a:solidFill>
                  <a:schemeClr val="tx1"/>
                </a:solidFill>
                <a:latin typeface="+mn-lt"/>
              </a:defRPr>
            </a:lvl2pPr>
            <a:lvl3pPr marL="717550" indent="-146050" algn="l" defTabSz="1019175" rtl="0" eaLnBrk="1" fontAlgn="base" hangingPunct="1">
              <a:spcBef>
                <a:spcPct val="0"/>
              </a:spcBef>
              <a:spcAft>
                <a:spcPts val="1200"/>
              </a:spcAft>
              <a:buClr>
                <a:schemeClr val="tx1"/>
              </a:buClr>
              <a:buFont typeface="Wingdings" pitchFamily="2" charset="2"/>
              <a:buChar char="§"/>
              <a:defRPr sz="1600">
                <a:solidFill>
                  <a:schemeClr val="tx1"/>
                </a:solidFill>
                <a:latin typeface="+mn-lt"/>
              </a:defRPr>
            </a:lvl3pPr>
            <a:lvl4pPr marL="971550" indent="-171450" algn="l" defTabSz="1019175" rtl="0" eaLnBrk="1" fontAlgn="base" hangingPunct="1">
              <a:spcBef>
                <a:spcPct val="0"/>
              </a:spcBef>
              <a:spcAft>
                <a:spcPts val="1200"/>
              </a:spcAft>
              <a:buClr>
                <a:srgbClr val="5C5E66"/>
              </a:buClr>
              <a:buFont typeface="Arial" charset="0"/>
              <a:buChar char="–"/>
              <a:defRPr sz="1600">
                <a:solidFill>
                  <a:schemeClr val="tx1"/>
                </a:solidFill>
                <a:latin typeface="+mn-lt"/>
              </a:defRPr>
            </a:lvl4pPr>
            <a:lvl5pPr marL="1244600" indent="-158750" algn="l" defTabSz="1019175" rtl="0" eaLnBrk="1" fontAlgn="base" hangingPunct="1">
              <a:spcBef>
                <a:spcPct val="0"/>
              </a:spcBef>
              <a:spcAft>
                <a:spcPts val="1200"/>
              </a:spcAft>
              <a:buClr>
                <a:schemeClr val="bg2"/>
              </a:buClr>
              <a:buFont typeface="Arial" charset="0"/>
              <a:buChar char="▪"/>
              <a:defRPr sz="1600">
                <a:solidFill>
                  <a:schemeClr val="tx1"/>
                </a:solidFill>
                <a:latin typeface="+mn-lt"/>
              </a:defRPr>
            </a:lvl5pPr>
            <a:lvl6pPr marL="17018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6pPr>
            <a:lvl7pPr marL="21590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7pPr>
            <a:lvl8pPr marL="26162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8pPr>
            <a:lvl9pPr marL="30734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9pPr>
          </a:lstStyle>
          <a:p>
            <a:pPr lvl="0"/>
            <a:r>
              <a:rPr lang="en-US" dirty="0" smtClean="0"/>
              <a:t>Leadership changes</a:t>
            </a:r>
          </a:p>
          <a:p>
            <a:pPr lvl="1"/>
            <a:r>
              <a:rPr lang="en-US" dirty="0" smtClean="0"/>
              <a:t>Beyond </a:t>
            </a:r>
            <a:r>
              <a:rPr lang="en-US" dirty="0"/>
              <a:t>McConnell, the whole </a:t>
            </a:r>
            <a:r>
              <a:rPr lang="en-US" dirty="0" smtClean="0"/>
              <a:t>Republican </a:t>
            </a:r>
            <a:r>
              <a:rPr lang="en-US" dirty="0"/>
              <a:t>leadership team is </a:t>
            </a:r>
            <a:r>
              <a:rPr lang="en-US" dirty="0" smtClean="0"/>
              <a:t>term-limited out</a:t>
            </a:r>
            <a:endParaRPr lang="en-US" dirty="0"/>
          </a:p>
          <a:p>
            <a:pPr lvl="0"/>
            <a:r>
              <a:rPr lang="en-US" dirty="0"/>
              <a:t>New </a:t>
            </a:r>
            <a:r>
              <a:rPr lang="en-US" dirty="0" smtClean="0"/>
              <a:t>committee leadership</a:t>
            </a:r>
          </a:p>
          <a:p>
            <a:pPr lvl="1"/>
            <a:r>
              <a:rPr lang="en-US" dirty="0" smtClean="0"/>
              <a:t>Even though the Republicans are retaining control, </a:t>
            </a:r>
            <a:r>
              <a:rPr lang="en-US" dirty="0"/>
              <a:t>there will be </a:t>
            </a:r>
            <a:r>
              <a:rPr lang="en-US" dirty="0" smtClean="0"/>
              <a:t>significant changes in leadership</a:t>
            </a:r>
          </a:p>
          <a:p>
            <a:r>
              <a:rPr lang="en-US" dirty="0" smtClean="0"/>
              <a:t>Legislative </a:t>
            </a:r>
            <a:r>
              <a:rPr lang="en-US" dirty="0"/>
              <a:t>a</a:t>
            </a:r>
            <a:r>
              <a:rPr lang="en-US" dirty="0" smtClean="0"/>
              <a:t>genda </a:t>
            </a:r>
          </a:p>
          <a:p>
            <a:pPr lvl="1"/>
            <a:r>
              <a:rPr lang="en-US" dirty="0"/>
              <a:t>Judicial confirmations</a:t>
            </a:r>
          </a:p>
          <a:p>
            <a:pPr lvl="1"/>
            <a:r>
              <a:rPr lang="en-US" dirty="0"/>
              <a:t>Tariffs (steel, aluminum, China), sanctions on Saudi Arabia, infrastructure, criminal justice reform, drug pricing, </a:t>
            </a:r>
            <a:r>
              <a:rPr lang="en-US" dirty="0" smtClean="0"/>
              <a:t>immigration</a:t>
            </a:r>
            <a:endParaRPr lang="en-US" dirty="0"/>
          </a:p>
          <a:p>
            <a:pPr lvl="0"/>
            <a:r>
              <a:rPr lang="en-US" dirty="0" smtClean="0"/>
              <a:t>Weakness in the Great Lakes states: a warning sign for President Trump?</a:t>
            </a:r>
          </a:p>
          <a:p>
            <a:pPr lvl="0"/>
            <a:r>
              <a:rPr lang="en-US" dirty="0" smtClean="0"/>
              <a:t>Oversight agenda</a:t>
            </a:r>
            <a:endParaRPr lang="en-US" kern="0" dirty="0"/>
          </a:p>
        </p:txBody>
      </p:sp>
      <p:sp>
        <p:nvSpPr>
          <p:cNvPr id="5"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332622662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Senate Results – </a:t>
            </a:r>
            <a:r>
              <a:rPr lang="en-US" sz="2000" dirty="0" smtClean="0"/>
              <a:t>Potential Senate Committee Chairs/Ranking Members</a:t>
            </a:r>
            <a:endParaRPr lang="en-US" sz="2000" dirty="0"/>
          </a:p>
        </p:txBody>
      </p:sp>
      <p:sp>
        <p:nvSpPr>
          <p:cNvPr id="7"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824300043"/>
              </p:ext>
            </p:extLst>
          </p:nvPr>
        </p:nvGraphicFramePr>
        <p:xfrm>
          <a:off x="457200" y="990600"/>
          <a:ext cx="9220198" cy="5928360"/>
        </p:xfrm>
        <a:graphic>
          <a:graphicData uri="http://schemas.openxmlformats.org/drawingml/2006/table">
            <a:tbl>
              <a:tblPr firstRow="1" bandRow="1"/>
              <a:tblGrid>
                <a:gridCol w="2246940">
                  <a:extLst>
                    <a:ext uri="{9D8B030D-6E8A-4147-A177-3AD203B41FA5}">
                      <a16:colId xmlns="" xmlns:a16="http://schemas.microsoft.com/office/drawing/2014/main" val="2230211258"/>
                    </a:ext>
                  </a:extLst>
                </a:gridCol>
                <a:gridCol w="2634342">
                  <a:extLst>
                    <a:ext uri="{9D8B030D-6E8A-4147-A177-3AD203B41FA5}">
                      <a16:colId xmlns="" xmlns:a16="http://schemas.microsoft.com/office/drawing/2014/main" val="2210807280"/>
                    </a:ext>
                  </a:extLst>
                </a:gridCol>
                <a:gridCol w="2169458">
                  <a:extLst>
                    <a:ext uri="{9D8B030D-6E8A-4147-A177-3AD203B41FA5}">
                      <a16:colId xmlns="" xmlns:a16="http://schemas.microsoft.com/office/drawing/2014/main" val="3455629345"/>
                    </a:ext>
                  </a:extLst>
                </a:gridCol>
                <a:gridCol w="2169458"/>
              </a:tblGrid>
              <a:tr h="10668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Susan Collins (ME)</a:t>
                      </a:r>
                    </a:p>
                    <a:p>
                      <a:pPr algn="ctr"/>
                      <a:endParaRPr lang="en-US" sz="900" b="0" dirty="0">
                        <a:solidFill>
                          <a:schemeClr val="tx1"/>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Aging</a:t>
                      </a:r>
                    </a:p>
                    <a:p>
                      <a:pPr algn="ctr"/>
                      <a:endParaRPr lang="en-US" sz="900" b="0" dirty="0">
                        <a:solidFill>
                          <a:schemeClr val="tx1"/>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Bob Casey Jr. (PA)</a:t>
                      </a:r>
                    </a:p>
                  </a:txBody>
                  <a:tcPr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Pat Roberts (KS)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Agriculture, Nutrition &amp; Forestry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Debbie Stabenow (MI)</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i="1" dirty="0">
                          <a:solidFill>
                            <a:schemeClr val="accent4"/>
                          </a:solidFill>
                          <a:latin typeface="+mn-lt"/>
                        </a:rPr>
                        <a:t>Richard Shelby (AL)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Appropriations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b="0" dirty="0">
                        <a:solidFill>
                          <a:schemeClr val="tx2"/>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rgbClr val="1F497D"/>
                          </a:solidFill>
                          <a:effectLst/>
                          <a:uLnTx/>
                          <a:uFillTx/>
                          <a:latin typeface="+mn-lt"/>
                          <a:ea typeface="+mn-ea"/>
                          <a:cs typeface="+mn-cs"/>
                        </a:rPr>
                        <a:t>Patrick Leahy (VT)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chemeClr val="accent4"/>
                          </a:solidFill>
                          <a:effectLst/>
                          <a:uLnTx/>
                          <a:uFillTx/>
                          <a:latin typeface="+mn-lt"/>
                          <a:ea typeface="+mn-ea"/>
                          <a:cs typeface="+mn-cs"/>
                        </a:rPr>
                        <a:t>Jim Inhofe (OK)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Armed Services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rgbClr val="1F497D"/>
                          </a:solidFill>
                          <a:effectLst/>
                          <a:uLnTx/>
                          <a:uFillTx/>
                          <a:latin typeface="+mn-lt"/>
                          <a:ea typeface="+mn-ea"/>
                          <a:cs typeface="+mn-cs"/>
                        </a:rPr>
                        <a:t>Jack Reed (RI)</a:t>
                      </a:r>
                    </a:p>
                  </a:txBody>
                  <a:tcPr anchor="ctr">
                    <a:lnL w="12700" cap="flat" cmpd="sng" algn="ctr">
                      <a:solidFill>
                        <a:schemeClr val="accent1"/>
                      </a:solid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36070846"/>
                  </a:ext>
                </a:extLst>
              </a:tr>
              <a:tr h="129540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Mike Crapo (ID)/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4"/>
                          </a:solidFill>
                          <a:effectLst/>
                          <a:uLnTx/>
                          <a:uFillTx/>
                          <a:latin typeface="+mn-lt"/>
                          <a:ea typeface="+mn-ea"/>
                          <a:cs typeface="+mn-cs"/>
                        </a:rPr>
                        <a:t>Pat Toomey (PA)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Banking, Housing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Urban Development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Sherrod Brown (OH)</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Mike Enzi (WY)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Budget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Bernie Sanders (VT)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John Thune (SD</a:t>
                      </a:r>
                      <a:r>
                        <a:rPr kumimoji="0" lang="en-US" sz="1100" b="0" i="1" u="none" strike="noStrike" kern="1200" cap="none" spc="0" normalizeH="0" baseline="0" noProof="0" dirty="0" smtClean="0">
                          <a:ln>
                            <a:noFill/>
                          </a:ln>
                          <a:solidFill>
                            <a:schemeClr val="accent4"/>
                          </a:solidFill>
                          <a:effectLst/>
                          <a:uLnTx/>
                          <a:uFillTx/>
                          <a:latin typeface="+mn-lt"/>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chemeClr val="accent4"/>
                          </a:solidFill>
                          <a:effectLst/>
                          <a:uLnTx/>
                          <a:uFillTx/>
                          <a:latin typeface="+mn-lt"/>
                          <a:ea typeface="+mn-ea"/>
                          <a:cs typeface="+mn-cs"/>
                        </a:rPr>
                        <a:t>Roger Wicker (MS)</a:t>
                      </a:r>
                      <a:endParaRPr kumimoji="0" lang="en-US" sz="1100" b="0" i="1" u="none" strike="noStrike" kern="1200" cap="none" spc="0" normalizeH="0" baseline="0" noProof="0" dirty="0">
                        <a:ln>
                          <a:noFill/>
                        </a:ln>
                        <a:solidFill>
                          <a:schemeClr val="accent4"/>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Commerce, Science &amp; Transportation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Bill Nelson (FL</a:t>
                      </a:r>
                      <a:r>
                        <a:rPr kumimoji="0" lang="en-US" sz="1100" b="0" i="1" u="none" strike="noStrike" kern="1200" cap="none" spc="0" normalizeH="0" baseline="0" noProof="0" dirty="0" smtClean="0">
                          <a:ln>
                            <a:noFill/>
                          </a:ln>
                          <a:solidFill>
                            <a:srgbClr val="1F497D"/>
                          </a:solidFill>
                          <a:effectLst/>
                          <a:uLnTx/>
                          <a:uFillTx/>
                          <a:latin typeface="+mn-lt"/>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rgbClr val="1F497D"/>
                          </a:solidFill>
                          <a:effectLst/>
                          <a:uLnTx/>
                          <a:uFillTx/>
                          <a:latin typeface="+mn-lt"/>
                          <a:ea typeface="+mn-ea"/>
                          <a:cs typeface="+mn-cs"/>
                        </a:rPr>
                        <a:t>Maria Cantwell (WA)</a:t>
                      </a:r>
                      <a:endParaRPr kumimoji="0" lang="en-US" sz="1100" b="0" i="1" u="none" strike="noStrike" kern="1200" cap="none" spc="0" normalizeH="0" baseline="0" noProof="0" dirty="0">
                        <a:ln>
                          <a:noFill/>
                        </a:ln>
                        <a:solidFill>
                          <a:srgbClr val="1F497D"/>
                        </a:solidFill>
                        <a:effectLst/>
                        <a:uLnTx/>
                        <a:uFillTx/>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Lisa Murkowski (AK)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Energy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Natural Resources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Maria Cantwell (WA)</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37431784"/>
                  </a:ext>
                </a:extLst>
              </a:tr>
              <a:tr h="114300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chemeClr val="accent4"/>
                          </a:solidFill>
                          <a:effectLst/>
                          <a:uLnTx/>
                          <a:uFillTx/>
                          <a:latin typeface="+mn-lt"/>
                          <a:ea typeface="+mn-ea"/>
                          <a:cs typeface="+mn-cs"/>
                        </a:rPr>
                        <a:t>John </a:t>
                      </a:r>
                      <a:r>
                        <a:rPr kumimoji="0" lang="en-US" sz="1100" b="0" i="1" u="none" strike="noStrike" kern="1200" cap="none" spc="0" normalizeH="0" baseline="0" noProof="0" dirty="0" err="1" smtClean="0">
                          <a:ln>
                            <a:noFill/>
                          </a:ln>
                          <a:solidFill>
                            <a:schemeClr val="accent4"/>
                          </a:solidFill>
                          <a:effectLst/>
                          <a:uLnTx/>
                          <a:uFillTx/>
                          <a:latin typeface="+mn-lt"/>
                          <a:ea typeface="+mn-ea"/>
                          <a:cs typeface="+mn-cs"/>
                        </a:rPr>
                        <a:t>Barrasso</a:t>
                      </a:r>
                      <a:r>
                        <a:rPr kumimoji="0" lang="en-US" sz="1100" b="0" i="1" u="none" strike="noStrike" kern="1200" cap="none" spc="0" normalizeH="0" baseline="0" noProof="0" dirty="0" smtClean="0">
                          <a:ln>
                            <a:noFill/>
                          </a:ln>
                          <a:solidFill>
                            <a:schemeClr val="accent4"/>
                          </a:solidFill>
                          <a:effectLst/>
                          <a:uLnTx/>
                          <a:uFillTx/>
                          <a:latin typeface="+mn-lt"/>
                          <a:ea typeface="+mn-ea"/>
                          <a:cs typeface="+mn-cs"/>
                        </a:rPr>
                        <a:t> (WY)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Environment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Public Works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rgbClr val="1F497D"/>
                          </a:solidFill>
                          <a:effectLst/>
                          <a:uLnTx/>
                          <a:uFillTx/>
                          <a:latin typeface="+mn-lt"/>
                          <a:ea typeface="+mn-ea"/>
                          <a:cs typeface="+mn-cs"/>
                        </a:rPr>
                        <a:t>Tom Carper (DE)</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Johnny Isakson (GA)</a:t>
                      </a:r>
                    </a:p>
                    <a:p>
                      <a:pPr algn="ctr"/>
                      <a:endParaRPr lang="en-US" sz="900" b="0" dirty="0">
                        <a:solidFill>
                          <a:schemeClr val="tx1"/>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Ethics</a:t>
                      </a:r>
                    </a:p>
                    <a:p>
                      <a:pPr algn="ctr"/>
                      <a:endParaRPr lang="en-US" sz="900" b="0" dirty="0">
                        <a:solidFill>
                          <a:schemeClr val="tx1"/>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Christopher Coons (DE)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4"/>
                          </a:solidFill>
                          <a:effectLst/>
                          <a:uLnTx/>
                          <a:uFillTx/>
                          <a:latin typeface="+mn-lt"/>
                          <a:ea typeface="+mn-ea"/>
                          <a:cs typeface="+mn-cs"/>
                        </a:rPr>
                        <a:t>Chuck Grassley (IA)/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4"/>
                          </a:solidFill>
                          <a:effectLst/>
                          <a:uLnTx/>
                          <a:uFillTx/>
                          <a:latin typeface="+mn-lt"/>
                          <a:ea typeface="+mn-ea"/>
                          <a:cs typeface="+mn-cs"/>
                        </a:rPr>
                        <a:t>Mike Crapo (ID)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Finance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Ron Wyden (OR)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dirty="0">
                          <a:solidFill>
                            <a:schemeClr val="accent4"/>
                          </a:solidFill>
                          <a:latin typeface="+mn-lt"/>
                        </a:rPr>
                        <a:t>Jim Risch (ID)/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dirty="0">
                          <a:solidFill>
                            <a:schemeClr val="accent4"/>
                          </a:solidFill>
                          <a:latin typeface="+mn-lt"/>
                        </a:rPr>
                        <a:t>Marco Rubio (FL)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Foreign Relations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b="0" dirty="0">
                        <a:solidFill>
                          <a:schemeClr val="tx2"/>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rgbClr val="1F497D"/>
                          </a:solidFill>
                          <a:effectLst/>
                          <a:uLnTx/>
                          <a:uFillTx/>
                          <a:latin typeface="+mn-lt"/>
                          <a:ea typeface="+mn-ea"/>
                          <a:cs typeface="+mn-cs"/>
                        </a:rPr>
                        <a:t>Bob Menendez (NJ)</a:t>
                      </a:r>
                      <a:endParaRPr lang="en-US" sz="1100" b="0" i="1" dirty="0">
                        <a:solidFill>
                          <a:schemeClr val="bg2"/>
                        </a:solidFill>
                        <a:latin typeface="+mn-lt"/>
                      </a:endParaRP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338893995"/>
                  </a:ext>
                </a:extLst>
              </a:tr>
              <a:tr h="1143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Lamar Alexander (TN)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Health, Education,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Labor &amp; Pensions (HELP)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Patty Murray (WA)</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Ron Johnson (WI)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Homeland Security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Government Affairs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rgbClr val="1F497D"/>
                          </a:solidFill>
                          <a:effectLst/>
                          <a:uLnTx/>
                          <a:uFillTx/>
                          <a:latin typeface="+mn-lt"/>
                          <a:ea typeface="+mn-ea"/>
                          <a:cs typeface="+mn-cs"/>
                        </a:rPr>
                        <a:t>Tom Carper (DE)</a:t>
                      </a:r>
                      <a:endParaRPr kumimoji="0" lang="en-US" sz="1100" b="0" i="1" u="none" strike="sngStrike" kern="1200" cap="none" spc="0" normalizeH="0" baseline="0" noProof="0" dirty="0">
                        <a:ln>
                          <a:noFill/>
                        </a:ln>
                        <a:solidFill>
                          <a:srgbClr val="1F497D"/>
                        </a:solidFill>
                        <a:effectLst/>
                        <a:uLnTx/>
                        <a:uFillTx/>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John Hoeven (ND)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Indian Affairs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Tom Udall (NM)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chemeClr val="accent4"/>
                          </a:solidFill>
                          <a:effectLst/>
                          <a:uLnTx/>
                          <a:uFillTx/>
                          <a:latin typeface="+mn-lt"/>
                          <a:ea typeface="+mn-ea"/>
                          <a:cs typeface="+mn-cs"/>
                        </a:rPr>
                        <a:t>Richard Burr (NC)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Intelligence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rgbClr val="1F497D"/>
                          </a:solidFill>
                          <a:effectLst/>
                          <a:uLnTx/>
                          <a:uFillTx/>
                          <a:latin typeface="+mn-lt"/>
                          <a:ea typeface="+mn-ea"/>
                          <a:cs typeface="+mn-cs"/>
                        </a:rPr>
                        <a:t>Mark Warner (VA)</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8686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Chuck Grassley (IA)/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4"/>
                          </a:solidFill>
                          <a:effectLst/>
                          <a:uLnTx/>
                          <a:uFillTx/>
                          <a:latin typeface="+mn-lt"/>
                          <a:ea typeface="+mn-ea"/>
                          <a:cs typeface="+mn-cs"/>
                        </a:rPr>
                        <a:t>Lindsay Graham (SC)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Judiciary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Dianne Feinstein (CA)</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4"/>
                          </a:solidFill>
                          <a:effectLst/>
                          <a:uLnTx/>
                          <a:uFillTx/>
                          <a:latin typeface="+mn-lt"/>
                          <a:ea typeface="+mn-ea"/>
                          <a:cs typeface="+mn-cs"/>
                        </a:rPr>
                        <a:t>Roy Blunt (MO)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accent4"/>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Rules &amp; Administration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Amy Klobuchar (MN)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Jim Risch (ID)/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4"/>
                          </a:solidFill>
                          <a:effectLst/>
                          <a:uLnTx/>
                          <a:uFillTx/>
                          <a:latin typeface="+mn-lt"/>
                          <a:ea typeface="+mn-ea"/>
                          <a:cs typeface="+mn-cs"/>
                        </a:rPr>
                        <a:t>Marco Rubio (FL)</a:t>
                      </a:r>
                    </a:p>
                    <a:p>
                      <a:pPr algn="ctr"/>
                      <a:endParaRPr lang="en-US" sz="900" b="0" dirty="0">
                        <a:solidFill>
                          <a:schemeClr val="tx1"/>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Small Business &amp; Entrepreneurship</a:t>
                      </a:r>
                    </a:p>
                    <a:p>
                      <a:pPr algn="ctr"/>
                      <a:endParaRPr lang="en-US" sz="900" b="0" dirty="0">
                        <a:solidFill>
                          <a:schemeClr val="tx1"/>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Jeanne Shaheen (NH)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4"/>
                          </a:solidFill>
                          <a:effectLst/>
                          <a:uLnTx/>
                          <a:uFillTx/>
                          <a:latin typeface="+mn-lt"/>
                          <a:ea typeface="+mn-ea"/>
                          <a:cs typeface="+mn-cs"/>
                        </a:rPr>
                        <a:t>Johnny Isakson (GA)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Veterans’ Affairs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mn-lt"/>
                          <a:ea typeface="+mn-ea"/>
                          <a:cs typeface="+mn-cs"/>
                        </a:rPr>
                        <a:t>Jon Tester (MT)</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593151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501572"/>
            <a:ext cx="8763000" cy="441403"/>
          </a:xfrm>
        </p:spPr>
        <p:txBody>
          <a:bodyPr/>
          <a:lstStyle/>
          <a:p>
            <a:pPr eaLnBrk="1" hangingPunct="1"/>
            <a:r>
              <a:rPr lang="en-US" altLang="en-US" dirty="0" smtClean="0"/>
              <a:t>Agenda</a:t>
            </a:r>
          </a:p>
        </p:txBody>
      </p:sp>
      <p:graphicFrame>
        <p:nvGraphicFramePr>
          <p:cNvPr id="22" name="Group 4"/>
          <p:cNvGraphicFramePr>
            <a:graphicFrameLocks noGrp="1"/>
          </p:cNvGraphicFramePr>
          <p:nvPr>
            <p:extLst>
              <p:ext uri="{D42A27DB-BD31-4B8C-83A1-F6EECF244321}">
                <p14:modId xmlns:p14="http://schemas.microsoft.com/office/powerpoint/2010/main" val="2831353863"/>
              </p:ext>
            </p:extLst>
          </p:nvPr>
        </p:nvGraphicFramePr>
        <p:xfrm>
          <a:off x="2743200" y="1447800"/>
          <a:ext cx="4572000" cy="4617863"/>
        </p:xfrm>
        <a:graphic>
          <a:graphicData uri="http://schemas.openxmlformats.org/drawingml/2006/table">
            <a:tbl>
              <a:tblPr/>
              <a:tblGrid>
                <a:gridCol w="4572000"/>
              </a:tblGrid>
              <a:tr h="22859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Welcome</a:t>
                      </a: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House Results – Democrats take over</a:t>
                      </a:r>
                    </a:p>
                  </a:txBody>
                  <a:tcPr marT="45701" marB="45701" horzOverflow="overflow">
                    <a:lnL>
                      <a:noFill/>
                    </a:lnL>
                    <a:lnR>
                      <a:noFill/>
                    </a:lnR>
                    <a:lnT>
                      <a:noFill/>
                    </a:lnT>
                    <a:lnB>
                      <a:noFill/>
                    </a:lnB>
                    <a:lnTlToBr>
                      <a:noFill/>
                    </a:lnTlToBr>
                    <a:lnBlToTr>
                      <a:noFill/>
                    </a:lnBlToTr>
                    <a:noFill/>
                  </a:tcPr>
                </a:tc>
              </a:tr>
              <a:tr h="198158">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Senate Results – Republicans hold</a:t>
                      </a:r>
                      <a:endParaRPr kumimoji="0" lang="en-US" sz="1600" b="0" i="1" u="none" strike="noStrike" kern="1200" cap="none" normalizeH="0" baseline="0" dirty="0" smtClean="0">
                        <a:ln>
                          <a:noFill/>
                        </a:ln>
                        <a:solidFill>
                          <a:schemeClr val="tx1"/>
                        </a:solidFill>
                        <a:effectLst/>
                        <a:latin typeface="Georgia" charset="0"/>
                        <a:ea typeface="+mn-ea"/>
                        <a:cs typeface="+mn-cs"/>
                      </a:endParaRP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1" i="0" u="none" strike="noStrike" kern="1200" cap="none" normalizeH="0" baseline="0" dirty="0" smtClean="0">
                          <a:ln>
                            <a:noFill/>
                          </a:ln>
                          <a:solidFill>
                            <a:schemeClr val="tx1"/>
                          </a:solidFill>
                          <a:effectLst/>
                          <a:latin typeface="Georgia" charset="0"/>
                          <a:ea typeface="+mn-ea"/>
                          <a:cs typeface="+mn-cs"/>
                        </a:rPr>
                        <a:t>Governor/State Legislature Roundup</a:t>
                      </a:r>
                    </a:p>
                  </a:txBody>
                  <a:tcPr marT="45701" marB="45701" horzOverflow="overflow">
                    <a:lnL>
                      <a:noFill/>
                    </a:lnL>
                    <a:lnR>
                      <a:noFill/>
                    </a:lnR>
                    <a:lnT>
                      <a:noFill/>
                    </a:lnT>
                    <a:lnB>
                      <a:noFill/>
                    </a:lnB>
                    <a:lnTlToBr>
                      <a:noFill/>
                    </a:lnTlToBr>
                    <a:lnBlToTr>
                      <a:noFill/>
                    </a:lnBlToTr>
                    <a:noFill/>
                  </a:tcPr>
                </a:tc>
              </a:tr>
              <a:tr h="137274">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Industry-specific Considerations</a:t>
                      </a:r>
                    </a:p>
                  </a:txBody>
                  <a:tcPr marT="45701" marB="45701" horzOverflow="overflow">
                    <a:lnL>
                      <a:noFill/>
                    </a:lnL>
                    <a:lnR>
                      <a:noFill/>
                    </a:lnR>
                    <a:lnT>
                      <a:noFill/>
                    </a:lnT>
                    <a:lnB>
                      <a:noFill/>
                    </a:lnB>
                    <a:lnTlToBr>
                      <a:noFill/>
                    </a:lnTlToBr>
                    <a:lnBlToTr>
                      <a:noFill/>
                    </a:lnBlToTr>
                    <a:noFill/>
                  </a:tcPr>
                </a:tc>
              </a:tr>
              <a:tr h="137274">
                <a:tc>
                  <a:txBody>
                    <a:bodyPr/>
                    <a:lstStyle/>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Healthcare</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Financial Services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Energy</a:t>
                      </a:r>
                    </a:p>
                  </a:txBody>
                  <a:tcPr marT="45701" marB="45701" horzOverflow="overflow">
                    <a:lnL>
                      <a:noFill/>
                    </a:lnL>
                    <a:lnR>
                      <a:noFill/>
                    </a:lnR>
                    <a:lnT>
                      <a:noFill/>
                    </a:lnT>
                    <a:lnB>
                      <a:noFill/>
                    </a:lnB>
                    <a:lnTlToBr>
                      <a:noFill/>
                    </a:lnTlToBr>
                    <a:lnBlToTr>
                      <a:noFill/>
                    </a:lnBlToTr>
                    <a:noFill/>
                  </a:tcPr>
                </a:tc>
              </a:tr>
              <a:tr h="0">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Policy Spotlights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Trade and Tariffs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Privacy and Data Security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Oversight and Investigations </a:t>
                      </a:r>
                    </a:p>
                  </a:txBody>
                  <a:tcPr marT="45701" marB="45701" horzOverflow="overflow">
                    <a:lnL>
                      <a:noFill/>
                    </a:lnL>
                    <a:lnR>
                      <a:noFill/>
                    </a:lnR>
                    <a:lnT>
                      <a:noFill/>
                    </a:lnT>
                    <a:lnB>
                      <a:noFill/>
                    </a:lnB>
                    <a:lnTlToBr>
                      <a:noFill/>
                    </a:lnTlToBr>
                    <a:lnBlToTr>
                      <a:noFill/>
                    </a:lnBlToTr>
                    <a:noFill/>
                  </a:tcPr>
                </a:tc>
              </a:tr>
              <a:tr h="44236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Q&amp;A/Wrap-Up</a:t>
                      </a:r>
                    </a:p>
                  </a:txBody>
                  <a:tcPr marT="45701" marB="45701" horzOverflow="overflow">
                    <a:lnL>
                      <a:noFill/>
                    </a:lnL>
                    <a:lnR>
                      <a:noFill/>
                    </a:lnR>
                    <a:lnT>
                      <a:noFill/>
                    </a:lnT>
                    <a:lnB>
                      <a:noFill/>
                    </a:lnB>
                    <a:lnTlToBr>
                      <a:noFill/>
                    </a:lnTlToBr>
                    <a:lnBlToTr>
                      <a:noFill/>
                    </a:lnBlToTr>
                    <a:noFill/>
                  </a:tcPr>
                </a:tc>
              </a:tr>
            </a:tbl>
          </a:graphicData>
        </a:graphic>
      </p:graphicFrame>
      <p:sp>
        <p:nvSpPr>
          <p:cNvPr id="6"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175207780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Governors/State Legislatures Roundup</a:t>
            </a:r>
            <a:endParaRPr lang="en-US" dirty="0"/>
          </a:p>
        </p:txBody>
      </p:sp>
      <p:sp>
        <p:nvSpPr>
          <p:cNvPr id="2" name="Content Placeholder 1"/>
          <p:cNvSpPr>
            <a:spLocks noGrp="1"/>
          </p:cNvSpPr>
          <p:nvPr>
            <p:ph idx="1"/>
          </p:nvPr>
        </p:nvSpPr>
        <p:spPr>
          <a:xfrm>
            <a:off x="453988" y="1134081"/>
            <a:ext cx="9144000" cy="5334000"/>
          </a:xfrm>
        </p:spPr>
        <p:txBody>
          <a:bodyPr/>
          <a:lstStyle/>
          <a:p>
            <a:r>
              <a:rPr lang="en-US" sz="1400" dirty="0" smtClean="0"/>
              <a:t>There were gubernatorial elections in thirty-six </a:t>
            </a:r>
            <a:r>
              <a:rPr lang="en-US" sz="1400" dirty="0"/>
              <a:t>states </a:t>
            </a:r>
            <a:r>
              <a:rPr lang="en-US" sz="1400" dirty="0" smtClean="0"/>
              <a:t>formerly held by 26 Republicans, 9 Democrats and 1 Independent. Democrats appear to have picked up 7.</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400" dirty="0" smtClean="0"/>
              <a:t>As </a:t>
            </a:r>
            <a:r>
              <a:rPr lang="en-US" sz="1400" dirty="0"/>
              <a:t>of Wednesday </a:t>
            </a:r>
            <a:r>
              <a:rPr lang="en-US" sz="1400" dirty="0" smtClean="0"/>
              <a:t>afternoon, </a:t>
            </a:r>
            <a:r>
              <a:rPr lang="en-US" sz="1400" dirty="0"/>
              <a:t>the </a:t>
            </a:r>
            <a:r>
              <a:rPr lang="en-US" sz="1400" dirty="0" err="1"/>
              <a:t>DLCC</a:t>
            </a:r>
            <a:r>
              <a:rPr lang="en-US" sz="1400" dirty="0"/>
              <a:t> reported that </a:t>
            </a:r>
            <a:r>
              <a:rPr lang="en-US" sz="1400" dirty="0" smtClean="0"/>
              <a:t>367 seats </a:t>
            </a:r>
            <a:r>
              <a:rPr lang="en-US" sz="1400" dirty="0"/>
              <a:t>had flipped across the country. The Democrats lost more than 900 seats in state legislatures during Obama’s eight years in office</a:t>
            </a:r>
            <a:r>
              <a:rPr lang="en-US" sz="1400" dirty="0" smtClean="0"/>
              <a:t>.</a:t>
            </a:r>
          </a:p>
          <a:p>
            <a:r>
              <a:rPr lang="en-US" sz="1400" dirty="0" smtClean="0"/>
              <a:t>Democrats flipped state legislative chambers in seven states.</a:t>
            </a:r>
            <a:endParaRPr lang="en-US" sz="1400" dirty="0"/>
          </a:p>
          <a:p>
            <a:pPr lvl="0"/>
            <a:endParaRPr lang="en-US" dirty="0" smtClean="0"/>
          </a:p>
          <a:p>
            <a:pPr lvl="0"/>
            <a:endParaRPr lang="en-US" dirty="0"/>
          </a:p>
          <a:p>
            <a:pPr lvl="0"/>
            <a:endParaRPr lang="en-US" dirty="0" smtClean="0"/>
          </a:p>
          <a:p>
            <a:pPr marL="0" lvl="0" indent="0">
              <a:buNone/>
            </a:pPr>
            <a:r>
              <a:rPr lang="en-US" dirty="0"/>
              <a:t>             </a:t>
            </a:r>
          </a:p>
          <a:p>
            <a:pPr marL="0" lvl="0" indent="0">
              <a:buNone/>
            </a:pPr>
            <a:endParaRPr lang="en-US" dirty="0" smtClean="0"/>
          </a:p>
        </p:txBody>
      </p:sp>
      <p:sp>
        <p:nvSpPr>
          <p:cNvPr id="7" name="Freeform 41"/>
          <p:cNvSpPr>
            <a:spLocks/>
          </p:cNvSpPr>
          <p:nvPr/>
        </p:nvSpPr>
        <p:spPr bwMode="auto">
          <a:xfrm>
            <a:off x="736673" y="1771963"/>
            <a:ext cx="1202216" cy="1004342"/>
          </a:xfrm>
          <a:custGeom>
            <a:avLst/>
            <a:gdLst>
              <a:gd name="T0" fmla="*/ 2147483647 w 771"/>
              <a:gd name="T1" fmla="*/ 2147483647 h 633"/>
              <a:gd name="T2" fmla="*/ 2147483647 w 771"/>
              <a:gd name="T3" fmla="*/ 2147483647 h 633"/>
              <a:gd name="T4" fmla="*/ 2147483647 w 771"/>
              <a:gd name="T5" fmla="*/ 2147483647 h 633"/>
              <a:gd name="T6" fmla="*/ 2147483647 w 771"/>
              <a:gd name="T7" fmla="*/ 2147483647 h 633"/>
              <a:gd name="T8" fmla="*/ 2147483647 w 771"/>
              <a:gd name="T9" fmla="*/ 2147483647 h 633"/>
              <a:gd name="T10" fmla="*/ 2147483647 w 771"/>
              <a:gd name="T11" fmla="*/ 0 h 633"/>
              <a:gd name="T12" fmla="*/ 2147483647 w 771"/>
              <a:gd name="T13" fmla="*/ 2147483647 h 633"/>
              <a:gd name="T14" fmla="*/ 2147483647 w 771"/>
              <a:gd name="T15" fmla="*/ 2147483647 h 633"/>
              <a:gd name="T16" fmla="*/ 2147483647 w 771"/>
              <a:gd name="T17" fmla="*/ 2147483647 h 633"/>
              <a:gd name="T18" fmla="*/ 2147483647 w 771"/>
              <a:gd name="T19" fmla="*/ 2147483647 h 633"/>
              <a:gd name="T20" fmla="*/ 2147483647 w 771"/>
              <a:gd name="T21" fmla="*/ 2147483647 h 633"/>
              <a:gd name="T22" fmla="*/ 2147483647 w 771"/>
              <a:gd name="T23" fmla="*/ 2147483647 h 633"/>
              <a:gd name="T24" fmla="*/ 2147483647 w 771"/>
              <a:gd name="T25" fmla="*/ 2147483647 h 633"/>
              <a:gd name="T26" fmla="*/ 2147483647 w 771"/>
              <a:gd name="T27" fmla="*/ 2147483647 h 633"/>
              <a:gd name="T28" fmla="*/ 2147483647 w 771"/>
              <a:gd name="T29" fmla="*/ 2147483647 h 633"/>
              <a:gd name="T30" fmla="*/ 2147483647 w 771"/>
              <a:gd name="T31" fmla="*/ 2147483647 h 633"/>
              <a:gd name="T32" fmla="*/ 2147483647 w 771"/>
              <a:gd name="T33" fmla="*/ 2147483647 h 633"/>
              <a:gd name="T34" fmla="*/ 2147483647 w 771"/>
              <a:gd name="T35" fmla="*/ 2147483647 h 633"/>
              <a:gd name="T36" fmla="*/ 2147483647 w 771"/>
              <a:gd name="T37" fmla="*/ 2147483647 h 633"/>
              <a:gd name="T38" fmla="*/ 2147483647 w 771"/>
              <a:gd name="T39" fmla="*/ 2147483647 h 633"/>
              <a:gd name="T40" fmla="*/ 2147483647 w 771"/>
              <a:gd name="T41" fmla="*/ 2147483647 h 633"/>
              <a:gd name="T42" fmla="*/ 2147483647 w 771"/>
              <a:gd name="T43" fmla="*/ 2147483647 h 633"/>
              <a:gd name="T44" fmla="*/ 2147483647 w 771"/>
              <a:gd name="T45" fmla="*/ 2147483647 h 633"/>
              <a:gd name="T46" fmla="*/ 2147483647 w 771"/>
              <a:gd name="T47" fmla="*/ 2147483647 h 633"/>
              <a:gd name="T48" fmla="*/ 2147483647 w 771"/>
              <a:gd name="T49" fmla="*/ 2147483647 h 633"/>
              <a:gd name="T50" fmla="*/ 2147483647 w 771"/>
              <a:gd name="T51" fmla="*/ 2147483647 h 633"/>
              <a:gd name="T52" fmla="*/ 2147483647 w 771"/>
              <a:gd name="T53" fmla="*/ 2147483647 h 633"/>
              <a:gd name="T54" fmla="*/ 2147483647 w 771"/>
              <a:gd name="T55" fmla="*/ 2147483647 h 633"/>
              <a:gd name="T56" fmla="*/ 2147483647 w 771"/>
              <a:gd name="T57" fmla="*/ 2147483647 h 633"/>
              <a:gd name="T58" fmla="*/ 2147483647 w 771"/>
              <a:gd name="T59" fmla="*/ 2147483647 h 633"/>
              <a:gd name="T60" fmla="*/ 2147483647 w 771"/>
              <a:gd name="T61" fmla="*/ 2147483647 h 633"/>
              <a:gd name="T62" fmla="*/ 2147483647 w 771"/>
              <a:gd name="T63" fmla="*/ 2147483647 h 633"/>
              <a:gd name="T64" fmla="*/ 2147483647 w 771"/>
              <a:gd name="T65" fmla="*/ 2147483647 h 633"/>
              <a:gd name="T66" fmla="*/ 2147483647 w 771"/>
              <a:gd name="T67" fmla="*/ 2147483647 h 633"/>
              <a:gd name="T68" fmla="*/ 2147483647 w 771"/>
              <a:gd name="T69" fmla="*/ 2147483647 h 633"/>
              <a:gd name="T70" fmla="*/ 2147483647 w 771"/>
              <a:gd name="T71" fmla="*/ 2147483647 h 633"/>
              <a:gd name="T72" fmla="*/ 2147483647 w 771"/>
              <a:gd name="T73" fmla="*/ 2147483647 h 633"/>
              <a:gd name="T74" fmla="*/ 2147483647 w 771"/>
              <a:gd name="T75" fmla="*/ 2147483647 h 633"/>
              <a:gd name="T76" fmla="*/ 2147483647 w 771"/>
              <a:gd name="T77" fmla="*/ 2147483647 h 633"/>
              <a:gd name="T78" fmla="*/ 2147483647 w 771"/>
              <a:gd name="T79" fmla="*/ 2147483647 h 633"/>
              <a:gd name="T80" fmla="*/ 2147483647 w 771"/>
              <a:gd name="T81" fmla="*/ 2147483647 h 633"/>
              <a:gd name="T82" fmla="*/ 2147483647 w 771"/>
              <a:gd name="T83" fmla="*/ 2147483647 h 633"/>
              <a:gd name="T84" fmla="*/ 2147483647 w 771"/>
              <a:gd name="T85" fmla="*/ 2147483647 h 633"/>
              <a:gd name="T86" fmla="*/ 2147483647 w 771"/>
              <a:gd name="T87" fmla="*/ 2147483647 h 633"/>
              <a:gd name="T88" fmla="*/ 2147483647 w 771"/>
              <a:gd name="T89" fmla="*/ 2147483647 h 633"/>
              <a:gd name="T90" fmla="*/ 2147483647 w 771"/>
              <a:gd name="T91" fmla="*/ 2147483647 h 633"/>
              <a:gd name="T92" fmla="*/ 2147483647 w 771"/>
              <a:gd name="T93" fmla="*/ 2147483647 h 633"/>
              <a:gd name="T94" fmla="*/ 2147483647 w 771"/>
              <a:gd name="T95" fmla="*/ 2147483647 h 633"/>
              <a:gd name="T96" fmla="*/ 2147483647 w 771"/>
              <a:gd name="T97" fmla="*/ 2147483647 h 633"/>
              <a:gd name="T98" fmla="*/ 2147483647 w 771"/>
              <a:gd name="T99" fmla="*/ 2147483647 h 633"/>
              <a:gd name="T100" fmla="*/ 2147483647 w 771"/>
              <a:gd name="T101" fmla="*/ 2147483647 h 633"/>
              <a:gd name="T102" fmla="*/ 0 w 771"/>
              <a:gd name="T103" fmla="*/ 2147483647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1"/>
              <a:gd name="T157" fmla="*/ 0 h 633"/>
              <a:gd name="T158" fmla="*/ 771 w 771"/>
              <a:gd name="T159" fmla="*/ 633 h 6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1" h="633">
                <a:moveTo>
                  <a:pt x="3" y="38"/>
                </a:moveTo>
                <a:lnTo>
                  <a:pt x="240" y="21"/>
                </a:lnTo>
                <a:lnTo>
                  <a:pt x="251" y="31"/>
                </a:lnTo>
                <a:lnTo>
                  <a:pt x="258" y="40"/>
                </a:lnTo>
                <a:lnTo>
                  <a:pt x="264" y="45"/>
                </a:lnTo>
                <a:lnTo>
                  <a:pt x="334" y="43"/>
                </a:lnTo>
                <a:lnTo>
                  <a:pt x="348" y="42"/>
                </a:lnTo>
                <a:lnTo>
                  <a:pt x="366" y="40"/>
                </a:lnTo>
                <a:lnTo>
                  <a:pt x="397" y="38"/>
                </a:lnTo>
                <a:lnTo>
                  <a:pt x="440" y="37"/>
                </a:lnTo>
                <a:lnTo>
                  <a:pt x="475" y="35"/>
                </a:lnTo>
                <a:lnTo>
                  <a:pt x="509" y="32"/>
                </a:lnTo>
                <a:lnTo>
                  <a:pt x="509" y="40"/>
                </a:lnTo>
                <a:lnTo>
                  <a:pt x="509" y="46"/>
                </a:lnTo>
                <a:lnTo>
                  <a:pt x="515" y="53"/>
                </a:lnTo>
                <a:lnTo>
                  <a:pt x="523" y="53"/>
                </a:lnTo>
                <a:lnTo>
                  <a:pt x="528" y="50"/>
                </a:lnTo>
                <a:lnTo>
                  <a:pt x="531" y="42"/>
                </a:lnTo>
                <a:lnTo>
                  <a:pt x="532" y="34"/>
                </a:lnTo>
                <a:lnTo>
                  <a:pt x="532" y="27"/>
                </a:lnTo>
                <a:lnTo>
                  <a:pt x="526" y="19"/>
                </a:lnTo>
                <a:lnTo>
                  <a:pt x="525" y="13"/>
                </a:lnTo>
                <a:lnTo>
                  <a:pt x="525" y="5"/>
                </a:lnTo>
                <a:lnTo>
                  <a:pt x="531" y="0"/>
                </a:lnTo>
                <a:lnTo>
                  <a:pt x="539" y="0"/>
                </a:lnTo>
                <a:lnTo>
                  <a:pt x="547" y="2"/>
                </a:lnTo>
                <a:lnTo>
                  <a:pt x="556" y="4"/>
                </a:lnTo>
                <a:lnTo>
                  <a:pt x="564" y="4"/>
                </a:lnTo>
                <a:lnTo>
                  <a:pt x="574" y="4"/>
                </a:lnTo>
                <a:lnTo>
                  <a:pt x="572" y="21"/>
                </a:lnTo>
                <a:lnTo>
                  <a:pt x="580" y="31"/>
                </a:lnTo>
                <a:lnTo>
                  <a:pt x="586" y="46"/>
                </a:lnTo>
                <a:lnTo>
                  <a:pt x="598" y="67"/>
                </a:lnTo>
                <a:lnTo>
                  <a:pt x="614" y="97"/>
                </a:lnTo>
                <a:lnTo>
                  <a:pt x="633" y="132"/>
                </a:lnTo>
                <a:lnTo>
                  <a:pt x="647" y="158"/>
                </a:lnTo>
                <a:lnTo>
                  <a:pt x="687" y="229"/>
                </a:lnTo>
                <a:lnTo>
                  <a:pt x="688" y="235"/>
                </a:lnTo>
                <a:lnTo>
                  <a:pt x="688" y="248"/>
                </a:lnTo>
                <a:lnTo>
                  <a:pt x="690" y="256"/>
                </a:lnTo>
                <a:lnTo>
                  <a:pt x="691" y="267"/>
                </a:lnTo>
                <a:lnTo>
                  <a:pt x="693" y="278"/>
                </a:lnTo>
                <a:lnTo>
                  <a:pt x="702" y="293"/>
                </a:lnTo>
                <a:lnTo>
                  <a:pt x="714" y="315"/>
                </a:lnTo>
                <a:lnTo>
                  <a:pt x="729" y="340"/>
                </a:lnTo>
                <a:lnTo>
                  <a:pt x="739" y="358"/>
                </a:lnTo>
                <a:lnTo>
                  <a:pt x="757" y="390"/>
                </a:lnTo>
                <a:lnTo>
                  <a:pt x="764" y="405"/>
                </a:lnTo>
                <a:lnTo>
                  <a:pt x="766" y="426"/>
                </a:lnTo>
                <a:lnTo>
                  <a:pt x="766" y="440"/>
                </a:lnTo>
                <a:lnTo>
                  <a:pt x="768" y="469"/>
                </a:lnTo>
                <a:lnTo>
                  <a:pt x="771" y="485"/>
                </a:lnTo>
                <a:lnTo>
                  <a:pt x="769" y="509"/>
                </a:lnTo>
                <a:lnTo>
                  <a:pt x="771" y="528"/>
                </a:lnTo>
                <a:lnTo>
                  <a:pt x="769" y="537"/>
                </a:lnTo>
                <a:lnTo>
                  <a:pt x="763" y="552"/>
                </a:lnTo>
                <a:lnTo>
                  <a:pt x="763" y="568"/>
                </a:lnTo>
                <a:lnTo>
                  <a:pt x="764" y="577"/>
                </a:lnTo>
                <a:lnTo>
                  <a:pt x="771" y="580"/>
                </a:lnTo>
                <a:lnTo>
                  <a:pt x="768" y="595"/>
                </a:lnTo>
                <a:lnTo>
                  <a:pt x="758" y="609"/>
                </a:lnTo>
                <a:lnTo>
                  <a:pt x="750" y="622"/>
                </a:lnTo>
                <a:lnTo>
                  <a:pt x="742" y="633"/>
                </a:lnTo>
                <a:lnTo>
                  <a:pt x="741" y="626"/>
                </a:lnTo>
                <a:lnTo>
                  <a:pt x="747" y="622"/>
                </a:lnTo>
                <a:lnTo>
                  <a:pt x="750" y="615"/>
                </a:lnTo>
                <a:lnTo>
                  <a:pt x="753" y="607"/>
                </a:lnTo>
                <a:lnTo>
                  <a:pt x="757" y="599"/>
                </a:lnTo>
                <a:lnTo>
                  <a:pt x="755" y="593"/>
                </a:lnTo>
                <a:lnTo>
                  <a:pt x="749" y="591"/>
                </a:lnTo>
                <a:lnTo>
                  <a:pt x="742" y="596"/>
                </a:lnTo>
                <a:lnTo>
                  <a:pt x="736" y="599"/>
                </a:lnTo>
                <a:lnTo>
                  <a:pt x="728" y="604"/>
                </a:lnTo>
                <a:lnTo>
                  <a:pt x="715" y="609"/>
                </a:lnTo>
                <a:lnTo>
                  <a:pt x="704" y="612"/>
                </a:lnTo>
                <a:lnTo>
                  <a:pt x="695" y="615"/>
                </a:lnTo>
                <a:lnTo>
                  <a:pt x="688" y="617"/>
                </a:lnTo>
                <a:lnTo>
                  <a:pt x="682" y="614"/>
                </a:lnTo>
                <a:lnTo>
                  <a:pt x="679" y="609"/>
                </a:lnTo>
                <a:lnTo>
                  <a:pt x="677" y="599"/>
                </a:lnTo>
                <a:lnTo>
                  <a:pt x="677" y="591"/>
                </a:lnTo>
                <a:lnTo>
                  <a:pt x="677" y="583"/>
                </a:lnTo>
                <a:lnTo>
                  <a:pt x="671" y="577"/>
                </a:lnTo>
                <a:lnTo>
                  <a:pt x="664" y="569"/>
                </a:lnTo>
                <a:lnTo>
                  <a:pt x="661" y="561"/>
                </a:lnTo>
                <a:lnTo>
                  <a:pt x="652" y="550"/>
                </a:lnTo>
                <a:lnTo>
                  <a:pt x="647" y="544"/>
                </a:lnTo>
                <a:lnTo>
                  <a:pt x="641" y="539"/>
                </a:lnTo>
                <a:lnTo>
                  <a:pt x="628" y="540"/>
                </a:lnTo>
                <a:lnTo>
                  <a:pt x="620" y="537"/>
                </a:lnTo>
                <a:lnTo>
                  <a:pt x="614" y="528"/>
                </a:lnTo>
                <a:lnTo>
                  <a:pt x="609" y="520"/>
                </a:lnTo>
                <a:lnTo>
                  <a:pt x="606" y="510"/>
                </a:lnTo>
                <a:lnTo>
                  <a:pt x="602" y="501"/>
                </a:lnTo>
                <a:lnTo>
                  <a:pt x="593" y="490"/>
                </a:lnTo>
                <a:lnTo>
                  <a:pt x="586" y="485"/>
                </a:lnTo>
                <a:lnTo>
                  <a:pt x="582" y="480"/>
                </a:lnTo>
                <a:lnTo>
                  <a:pt x="580" y="467"/>
                </a:lnTo>
                <a:lnTo>
                  <a:pt x="582" y="461"/>
                </a:lnTo>
                <a:lnTo>
                  <a:pt x="574" y="459"/>
                </a:lnTo>
                <a:lnTo>
                  <a:pt x="574" y="452"/>
                </a:lnTo>
                <a:lnTo>
                  <a:pt x="572" y="442"/>
                </a:lnTo>
                <a:lnTo>
                  <a:pt x="571" y="436"/>
                </a:lnTo>
                <a:lnTo>
                  <a:pt x="566" y="434"/>
                </a:lnTo>
                <a:lnTo>
                  <a:pt x="563" y="436"/>
                </a:lnTo>
                <a:lnTo>
                  <a:pt x="558" y="440"/>
                </a:lnTo>
                <a:lnTo>
                  <a:pt x="553" y="440"/>
                </a:lnTo>
                <a:lnTo>
                  <a:pt x="548" y="436"/>
                </a:lnTo>
                <a:lnTo>
                  <a:pt x="544" y="428"/>
                </a:lnTo>
                <a:lnTo>
                  <a:pt x="534" y="415"/>
                </a:lnTo>
                <a:lnTo>
                  <a:pt x="528" y="405"/>
                </a:lnTo>
                <a:lnTo>
                  <a:pt x="517" y="398"/>
                </a:lnTo>
                <a:lnTo>
                  <a:pt x="512" y="390"/>
                </a:lnTo>
                <a:lnTo>
                  <a:pt x="509" y="377"/>
                </a:lnTo>
                <a:lnTo>
                  <a:pt x="509" y="367"/>
                </a:lnTo>
                <a:lnTo>
                  <a:pt x="510" y="359"/>
                </a:lnTo>
                <a:lnTo>
                  <a:pt x="513" y="348"/>
                </a:lnTo>
                <a:lnTo>
                  <a:pt x="513" y="337"/>
                </a:lnTo>
                <a:lnTo>
                  <a:pt x="513" y="328"/>
                </a:lnTo>
                <a:lnTo>
                  <a:pt x="507" y="323"/>
                </a:lnTo>
                <a:lnTo>
                  <a:pt x="502" y="324"/>
                </a:lnTo>
                <a:lnTo>
                  <a:pt x="498" y="328"/>
                </a:lnTo>
                <a:lnTo>
                  <a:pt x="499" y="334"/>
                </a:lnTo>
                <a:lnTo>
                  <a:pt x="499" y="339"/>
                </a:lnTo>
                <a:lnTo>
                  <a:pt x="494" y="340"/>
                </a:lnTo>
                <a:lnTo>
                  <a:pt x="490" y="337"/>
                </a:lnTo>
                <a:lnTo>
                  <a:pt x="488" y="331"/>
                </a:lnTo>
                <a:lnTo>
                  <a:pt x="486" y="305"/>
                </a:lnTo>
                <a:lnTo>
                  <a:pt x="483" y="289"/>
                </a:lnTo>
                <a:lnTo>
                  <a:pt x="482" y="264"/>
                </a:lnTo>
                <a:lnTo>
                  <a:pt x="480" y="239"/>
                </a:lnTo>
                <a:lnTo>
                  <a:pt x="477" y="220"/>
                </a:lnTo>
                <a:lnTo>
                  <a:pt x="475" y="207"/>
                </a:lnTo>
                <a:lnTo>
                  <a:pt x="474" y="199"/>
                </a:lnTo>
                <a:lnTo>
                  <a:pt x="469" y="193"/>
                </a:lnTo>
                <a:lnTo>
                  <a:pt x="461" y="191"/>
                </a:lnTo>
                <a:lnTo>
                  <a:pt x="450" y="188"/>
                </a:lnTo>
                <a:lnTo>
                  <a:pt x="443" y="185"/>
                </a:lnTo>
                <a:lnTo>
                  <a:pt x="436" y="183"/>
                </a:lnTo>
                <a:lnTo>
                  <a:pt x="429" y="180"/>
                </a:lnTo>
                <a:lnTo>
                  <a:pt x="423" y="170"/>
                </a:lnTo>
                <a:lnTo>
                  <a:pt x="415" y="164"/>
                </a:lnTo>
                <a:lnTo>
                  <a:pt x="407" y="161"/>
                </a:lnTo>
                <a:lnTo>
                  <a:pt x="404" y="158"/>
                </a:lnTo>
                <a:lnTo>
                  <a:pt x="402" y="148"/>
                </a:lnTo>
                <a:lnTo>
                  <a:pt x="401" y="143"/>
                </a:lnTo>
                <a:lnTo>
                  <a:pt x="391" y="137"/>
                </a:lnTo>
                <a:lnTo>
                  <a:pt x="378" y="127"/>
                </a:lnTo>
                <a:lnTo>
                  <a:pt x="370" y="116"/>
                </a:lnTo>
                <a:lnTo>
                  <a:pt x="358" y="108"/>
                </a:lnTo>
                <a:lnTo>
                  <a:pt x="350" y="105"/>
                </a:lnTo>
                <a:lnTo>
                  <a:pt x="331" y="104"/>
                </a:lnTo>
                <a:lnTo>
                  <a:pt x="326" y="107"/>
                </a:lnTo>
                <a:lnTo>
                  <a:pt x="320" y="110"/>
                </a:lnTo>
                <a:lnTo>
                  <a:pt x="316" y="115"/>
                </a:lnTo>
                <a:lnTo>
                  <a:pt x="313" y="116"/>
                </a:lnTo>
                <a:lnTo>
                  <a:pt x="313" y="124"/>
                </a:lnTo>
                <a:lnTo>
                  <a:pt x="310" y="127"/>
                </a:lnTo>
                <a:lnTo>
                  <a:pt x="305" y="129"/>
                </a:lnTo>
                <a:lnTo>
                  <a:pt x="299" y="131"/>
                </a:lnTo>
                <a:lnTo>
                  <a:pt x="294" y="134"/>
                </a:lnTo>
                <a:lnTo>
                  <a:pt x="289" y="139"/>
                </a:lnTo>
                <a:lnTo>
                  <a:pt x="281" y="143"/>
                </a:lnTo>
                <a:lnTo>
                  <a:pt x="272" y="146"/>
                </a:lnTo>
                <a:lnTo>
                  <a:pt x="266" y="148"/>
                </a:lnTo>
                <a:lnTo>
                  <a:pt x="258" y="151"/>
                </a:lnTo>
                <a:lnTo>
                  <a:pt x="250" y="151"/>
                </a:lnTo>
                <a:lnTo>
                  <a:pt x="242" y="156"/>
                </a:lnTo>
                <a:lnTo>
                  <a:pt x="237" y="158"/>
                </a:lnTo>
                <a:lnTo>
                  <a:pt x="232" y="161"/>
                </a:lnTo>
                <a:lnTo>
                  <a:pt x="224" y="158"/>
                </a:lnTo>
                <a:lnTo>
                  <a:pt x="221" y="154"/>
                </a:lnTo>
                <a:lnTo>
                  <a:pt x="216" y="146"/>
                </a:lnTo>
                <a:lnTo>
                  <a:pt x="210" y="139"/>
                </a:lnTo>
                <a:lnTo>
                  <a:pt x="200" y="132"/>
                </a:lnTo>
                <a:lnTo>
                  <a:pt x="188" y="121"/>
                </a:lnTo>
                <a:lnTo>
                  <a:pt x="186" y="121"/>
                </a:lnTo>
                <a:lnTo>
                  <a:pt x="172" y="115"/>
                </a:lnTo>
                <a:lnTo>
                  <a:pt x="153" y="107"/>
                </a:lnTo>
                <a:lnTo>
                  <a:pt x="140" y="102"/>
                </a:lnTo>
                <a:lnTo>
                  <a:pt x="129" y="99"/>
                </a:lnTo>
                <a:lnTo>
                  <a:pt x="124" y="94"/>
                </a:lnTo>
                <a:lnTo>
                  <a:pt x="127" y="91"/>
                </a:lnTo>
                <a:lnTo>
                  <a:pt x="127" y="85"/>
                </a:lnTo>
                <a:lnTo>
                  <a:pt x="123" y="81"/>
                </a:lnTo>
                <a:lnTo>
                  <a:pt x="116" y="81"/>
                </a:lnTo>
                <a:lnTo>
                  <a:pt x="108" y="83"/>
                </a:lnTo>
                <a:lnTo>
                  <a:pt x="103" y="86"/>
                </a:lnTo>
                <a:lnTo>
                  <a:pt x="96" y="88"/>
                </a:lnTo>
                <a:lnTo>
                  <a:pt x="84" y="92"/>
                </a:lnTo>
                <a:lnTo>
                  <a:pt x="78" y="94"/>
                </a:lnTo>
                <a:lnTo>
                  <a:pt x="69" y="97"/>
                </a:lnTo>
                <a:lnTo>
                  <a:pt x="59" y="94"/>
                </a:lnTo>
                <a:lnTo>
                  <a:pt x="54" y="96"/>
                </a:lnTo>
                <a:lnTo>
                  <a:pt x="54" y="89"/>
                </a:lnTo>
                <a:lnTo>
                  <a:pt x="54" y="85"/>
                </a:lnTo>
                <a:lnTo>
                  <a:pt x="54" y="81"/>
                </a:lnTo>
                <a:lnTo>
                  <a:pt x="49" y="86"/>
                </a:lnTo>
                <a:lnTo>
                  <a:pt x="43" y="89"/>
                </a:lnTo>
                <a:lnTo>
                  <a:pt x="40" y="92"/>
                </a:lnTo>
                <a:lnTo>
                  <a:pt x="32" y="99"/>
                </a:lnTo>
                <a:lnTo>
                  <a:pt x="26" y="100"/>
                </a:lnTo>
                <a:lnTo>
                  <a:pt x="24" y="102"/>
                </a:lnTo>
                <a:lnTo>
                  <a:pt x="22" y="89"/>
                </a:lnTo>
                <a:lnTo>
                  <a:pt x="24" y="75"/>
                </a:lnTo>
                <a:lnTo>
                  <a:pt x="18" y="69"/>
                </a:lnTo>
                <a:lnTo>
                  <a:pt x="8" y="59"/>
                </a:lnTo>
                <a:lnTo>
                  <a:pt x="0" y="51"/>
                </a:lnTo>
                <a:lnTo>
                  <a:pt x="2" y="40"/>
                </a:lnTo>
                <a:lnTo>
                  <a:pt x="3" y="38"/>
                </a:lnTo>
                <a:close/>
              </a:path>
            </a:pathLst>
          </a:custGeom>
          <a:solidFill>
            <a:srgbClr val="F0AB00"/>
          </a:solidFill>
          <a:ln w="9525" algn="ctr">
            <a:solidFill>
              <a:srgbClr val="808080"/>
            </a:solidFill>
            <a:round/>
            <a:headEnd/>
            <a:tailEnd/>
          </a:ln>
          <a:effectLst>
            <a:outerShdw blurRad="50800" dist="38100" dir="5400000" algn="ctr" rotWithShape="0">
              <a:srgbClr val="000000">
                <a:alpha val="40000"/>
              </a:srgbClr>
            </a:outerShdw>
          </a:effectLst>
        </p:spPr>
        <p:txBody>
          <a:bodyPr lIns="101799" tIns="50900" rIns="101799" bIns="50900"/>
          <a:lstStyle/>
          <a:p>
            <a:pPr defTabSz="1017990" eaLnBrk="1" fontAlgn="auto" hangingPunct="1">
              <a:spcBef>
                <a:spcPts val="0"/>
              </a:spcBef>
              <a:spcAft>
                <a:spcPts val="0"/>
              </a:spcAft>
              <a:defRPr/>
            </a:pPr>
            <a:endParaRPr lang="en-US" sz="1000" kern="0" dirty="0">
              <a:solidFill>
                <a:srgbClr val="000000"/>
              </a:solidFill>
              <a:latin typeface="Calibri"/>
              <a:ea typeface="ＭＳ Ｐゴシック" pitchFamily="34" charset="-128"/>
            </a:endParaRPr>
          </a:p>
        </p:txBody>
      </p:sp>
      <p:sp>
        <p:nvSpPr>
          <p:cNvPr id="8" name="Freeform 39"/>
          <p:cNvSpPr>
            <a:spLocks/>
          </p:cNvSpPr>
          <p:nvPr/>
        </p:nvSpPr>
        <p:spPr bwMode="auto">
          <a:xfrm>
            <a:off x="2919523" y="1801701"/>
            <a:ext cx="726072" cy="790850"/>
          </a:xfrm>
          <a:custGeom>
            <a:avLst/>
            <a:gdLst>
              <a:gd name="T0" fmla="*/ 2147483647 w 466"/>
              <a:gd name="T1" fmla="*/ 2147483647 h 499"/>
              <a:gd name="T2" fmla="*/ 2147483647 w 466"/>
              <a:gd name="T3" fmla="*/ 2147483647 h 499"/>
              <a:gd name="T4" fmla="*/ 2147483647 w 466"/>
              <a:gd name="T5" fmla="*/ 2147483647 h 499"/>
              <a:gd name="T6" fmla="*/ 2147483647 w 466"/>
              <a:gd name="T7" fmla="*/ 2147483647 h 499"/>
              <a:gd name="T8" fmla="*/ 2147483647 w 466"/>
              <a:gd name="T9" fmla="*/ 2147483647 h 499"/>
              <a:gd name="T10" fmla="*/ 2147483647 w 466"/>
              <a:gd name="T11" fmla="*/ 2147483647 h 499"/>
              <a:gd name="T12" fmla="*/ 2147483647 w 466"/>
              <a:gd name="T13" fmla="*/ 2147483647 h 499"/>
              <a:gd name="T14" fmla="*/ 2147483647 w 466"/>
              <a:gd name="T15" fmla="*/ 2147483647 h 499"/>
              <a:gd name="T16" fmla="*/ 2147483647 w 466"/>
              <a:gd name="T17" fmla="*/ 2147483647 h 499"/>
              <a:gd name="T18" fmla="*/ 2147483647 w 466"/>
              <a:gd name="T19" fmla="*/ 2147483647 h 499"/>
              <a:gd name="T20" fmla="*/ 2147483647 w 466"/>
              <a:gd name="T21" fmla="*/ 2147483647 h 499"/>
              <a:gd name="T22" fmla="*/ 2147483647 w 466"/>
              <a:gd name="T23" fmla="*/ 2147483647 h 499"/>
              <a:gd name="T24" fmla="*/ 2147483647 w 466"/>
              <a:gd name="T25" fmla="*/ 2147483647 h 499"/>
              <a:gd name="T26" fmla="*/ 2147483647 w 466"/>
              <a:gd name="T27" fmla="*/ 2147483647 h 499"/>
              <a:gd name="T28" fmla="*/ 2147483647 w 466"/>
              <a:gd name="T29" fmla="*/ 2147483647 h 499"/>
              <a:gd name="T30" fmla="*/ 2147483647 w 466"/>
              <a:gd name="T31" fmla="*/ 2147483647 h 499"/>
              <a:gd name="T32" fmla="*/ 2147483647 w 466"/>
              <a:gd name="T33" fmla="*/ 2147483647 h 499"/>
              <a:gd name="T34" fmla="*/ 2147483647 w 466"/>
              <a:gd name="T35" fmla="*/ 2147483647 h 499"/>
              <a:gd name="T36" fmla="*/ 2147483647 w 466"/>
              <a:gd name="T37" fmla="*/ 2147483647 h 499"/>
              <a:gd name="T38" fmla="*/ 2147483647 w 466"/>
              <a:gd name="T39" fmla="*/ 2147483647 h 499"/>
              <a:gd name="T40" fmla="*/ 2147483647 w 466"/>
              <a:gd name="T41" fmla="*/ 2147483647 h 499"/>
              <a:gd name="T42" fmla="*/ 2147483647 w 466"/>
              <a:gd name="T43" fmla="*/ 2147483647 h 499"/>
              <a:gd name="T44" fmla="*/ 2147483647 w 466"/>
              <a:gd name="T45" fmla="*/ 2147483647 h 499"/>
              <a:gd name="T46" fmla="*/ 2147483647 w 466"/>
              <a:gd name="T47" fmla="*/ 2147483647 h 499"/>
              <a:gd name="T48" fmla="*/ 2147483647 w 466"/>
              <a:gd name="T49" fmla="*/ 2147483647 h 499"/>
              <a:gd name="T50" fmla="*/ 2147483647 w 466"/>
              <a:gd name="T51" fmla="*/ 2147483647 h 499"/>
              <a:gd name="T52" fmla="*/ 2147483647 w 466"/>
              <a:gd name="T53" fmla="*/ 2147483647 h 499"/>
              <a:gd name="T54" fmla="*/ 2147483647 w 466"/>
              <a:gd name="T55" fmla="*/ 2147483647 h 499"/>
              <a:gd name="T56" fmla="*/ 2147483647 w 466"/>
              <a:gd name="T57" fmla="*/ 2147483647 h 499"/>
              <a:gd name="T58" fmla="*/ 2147483647 w 466"/>
              <a:gd name="T59" fmla="*/ 2147483647 h 499"/>
              <a:gd name="T60" fmla="*/ 2147483647 w 466"/>
              <a:gd name="T61" fmla="*/ 2147483647 h 499"/>
              <a:gd name="T62" fmla="*/ 2147483647 w 466"/>
              <a:gd name="T63" fmla="*/ 2147483647 h 499"/>
              <a:gd name="T64" fmla="*/ 2147483647 w 466"/>
              <a:gd name="T65" fmla="*/ 2147483647 h 499"/>
              <a:gd name="T66" fmla="*/ 2147483647 w 466"/>
              <a:gd name="T67" fmla="*/ 2147483647 h 499"/>
              <a:gd name="T68" fmla="*/ 2147483647 w 466"/>
              <a:gd name="T69" fmla="*/ 2147483647 h 499"/>
              <a:gd name="T70" fmla="*/ 2147483647 w 466"/>
              <a:gd name="T71" fmla="*/ 2147483647 h 499"/>
              <a:gd name="T72" fmla="*/ 2147483647 w 466"/>
              <a:gd name="T73" fmla="*/ 2147483647 h 499"/>
              <a:gd name="T74" fmla="*/ 2147483647 w 466"/>
              <a:gd name="T75" fmla="*/ 2147483647 h 499"/>
              <a:gd name="T76" fmla="*/ 2147483647 w 466"/>
              <a:gd name="T77" fmla="*/ 2147483647 h 499"/>
              <a:gd name="T78" fmla="*/ 2147483647 w 466"/>
              <a:gd name="T79" fmla="*/ 2147483647 h 499"/>
              <a:gd name="T80" fmla="*/ 2147483647 w 466"/>
              <a:gd name="T81" fmla="*/ 2147483647 h 499"/>
              <a:gd name="T82" fmla="*/ 2147483647 w 466"/>
              <a:gd name="T83" fmla="*/ 2147483647 h 499"/>
              <a:gd name="T84" fmla="*/ 2147483647 w 466"/>
              <a:gd name="T85" fmla="*/ 2147483647 h 499"/>
              <a:gd name="T86" fmla="*/ 2147483647 w 466"/>
              <a:gd name="T87" fmla="*/ 2147483647 h 499"/>
              <a:gd name="T88" fmla="*/ 2147483647 w 466"/>
              <a:gd name="T89" fmla="*/ 2147483647 h 499"/>
              <a:gd name="T90" fmla="*/ 0 w 466"/>
              <a:gd name="T91" fmla="*/ 2147483647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499"/>
              <a:gd name="T140" fmla="*/ 466 w 466"/>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499">
                <a:moveTo>
                  <a:pt x="0" y="24"/>
                </a:moveTo>
                <a:lnTo>
                  <a:pt x="96" y="14"/>
                </a:lnTo>
                <a:lnTo>
                  <a:pt x="178" y="5"/>
                </a:lnTo>
                <a:lnTo>
                  <a:pt x="224" y="0"/>
                </a:lnTo>
                <a:lnTo>
                  <a:pt x="226" y="3"/>
                </a:lnTo>
                <a:lnTo>
                  <a:pt x="226" y="6"/>
                </a:lnTo>
                <a:lnTo>
                  <a:pt x="223" y="9"/>
                </a:lnTo>
                <a:lnTo>
                  <a:pt x="218" y="13"/>
                </a:lnTo>
                <a:lnTo>
                  <a:pt x="215" y="17"/>
                </a:lnTo>
                <a:lnTo>
                  <a:pt x="212" y="24"/>
                </a:lnTo>
                <a:lnTo>
                  <a:pt x="210" y="29"/>
                </a:lnTo>
                <a:lnTo>
                  <a:pt x="210" y="36"/>
                </a:lnTo>
                <a:lnTo>
                  <a:pt x="215" y="44"/>
                </a:lnTo>
                <a:lnTo>
                  <a:pt x="221" y="46"/>
                </a:lnTo>
                <a:lnTo>
                  <a:pt x="227" y="48"/>
                </a:lnTo>
                <a:lnTo>
                  <a:pt x="234" y="49"/>
                </a:lnTo>
                <a:lnTo>
                  <a:pt x="242" y="49"/>
                </a:lnTo>
                <a:lnTo>
                  <a:pt x="248" y="52"/>
                </a:lnTo>
                <a:lnTo>
                  <a:pt x="254" y="57"/>
                </a:lnTo>
                <a:lnTo>
                  <a:pt x="261" y="65"/>
                </a:lnTo>
                <a:lnTo>
                  <a:pt x="262" y="75"/>
                </a:lnTo>
                <a:lnTo>
                  <a:pt x="269" y="83"/>
                </a:lnTo>
                <a:lnTo>
                  <a:pt x="273" y="90"/>
                </a:lnTo>
                <a:lnTo>
                  <a:pt x="281" y="97"/>
                </a:lnTo>
                <a:lnTo>
                  <a:pt x="288" y="105"/>
                </a:lnTo>
                <a:lnTo>
                  <a:pt x="293" y="111"/>
                </a:lnTo>
                <a:lnTo>
                  <a:pt x="300" y="113"/>
                </a:lnTo>
                <a:lnTo>
                  <a:pt x="313" y="121"/>
                </a:lnTo>
                <a:lnTo>
                  <a:pt x="320" y="130"/>
                </a:lnTo>
                <a:lnTo>
                  <a:pt x="326" y="135"/>
                </a:lnTo>
                <a:lnTo>
                  <a:pt x="332" y="140"/>
                </a:lnTo>
                <a:lnTo>
                  <a:pt x="337" y="144"/>
                </a:lnTo>
                <a:lnTo>
                  <a:pt x="348" y="151"/>
                </a:lnTo>
                <a:lnTo>
                  <a:pt x="351" y="157"/>
                </a:lnTo>
                <a:lnTo>
                  <a:pt x="353" y="164"/>
                </a:lnTo>
                <a:lnTo>
                  <a:pt x="358" y="170"/>
                </a:lnTo>
                <a:lnTo>
                  <a:pt x="362" y="171"/>
                </a:lnTo>
                <a:lnTo>
                  <a:pt x="366" y="178"/>
                </a:lnTo>
                <a:lnTo>
                  <a:pt x="374" y="184"/>
                </a:lnTo>
                <a:lnTo>
                  <a:pt x="380" y="189"/>
                </a:lnTo>
                <a:lnTo>
                  <a:pt x="385" y="192"/>
                </a:lnTo>
                <a:lnTo>
                  <a:pt x="393" y="197"/>
                </a:lnTo>
                <a:lnTo>
                  <a:pt x="399" y="200"/>
                </a:lnTo>
                <a:lnTo>
                  <a:pt x="401" y="208"/>
                </a:lnTo>
                <a:lnTo>
                  <a:pt x="402" y="211"/>
                </a:lnTo>
                <a:lnTo>
                  <a:pt x="404" y="216"/>
                </a:lnTo>
                <a:lnTo>
                  <a:pt x="409" y="218"/>
                </a:lnTo>
                <a:lnTo>
                  <a:pt x="410" y="227"/>
                </a:lnTo>
                <a:lnTo>
                  <a:pt x="410" y="230"/>
                </a:lnTo>
                <a:lnTo>
                  <a:pt x="413" y="235"/>
                </a:lnTo>
                <a:lnTo>
                  <a:pt x="416" y="240"/>
                </a:lnTo>
                <a:lnTo>
                  <a:pt x="421" y="243"/>
                </a:lnTo>
                <a:lnTo>
                  <a:pt x="426" y="245"/>
                </a:lnTo>
                <a:lnTo>
                  <a:pt x="431" y="251"/>
                </a:lnTo>
                <a:lnTo>
                  <a:pt x="436" y="256"/>
                </a:lnTo>
                <a:lnTo>
                  <a:pt x="437" y="262"/>
                </a:lnTo>
                <a:lnTo>
                  <a:pt x="440" y="267"/>
                </a:lnTo>
                <a:lnTo>
                  <a:pt x="440" y="273"/>
                </a:lnTo>
                <a:lnTo>
                  <a:pt x="443" y="276"/>
                </a:lnTo>
                <a:lnTo>
                  <a:pt x="442" y="286"/>
                </a:lnTo>
                <a:lnTo>
                  <a:pt x="445" y="292"/>
                </a:lnTo>
                <a:lnTo>
                  <a:pt x="453" y="295"/>
                </a:lnTo>
                <a:lnTo>
                  <a:pt x="458" y="297"/>
                </a:lnTo>
                <a:lnTo>
                  <a:pt x="466" y="297"/>
                </a:lnTo>
                <a:lnTo>
                  <a:pt x="458" y="316"/>
                </a:lnTo>
                <a:lnTo>
                  <a:pt x="458" y="330"/>
                </a:lnTo>
                <a:lnTo>
                  <a:pt x="451" y="343"/>
                </a:lnTo>
                <a:lnTo>
                  <a:pt x="447" y="362"/>
                </a:lnTo>
                <a:lnTo>
                  <a:pt x="440" y="376"/>
                </a:lnTo>
                <a:lnTo>
                  <a:pt x="437" y="391"/>
                </a:lnTo>
                <a:lnTo>
                  <a:pt x="432" y="413"/>
                </a:lnTo>
                <a:lnTo>
                  <a:pt x="429" y="427"/>
                </a:lnTo>
                <a:lnTo>
                  <a:pt x="429" y="438"/>
                </a:lnTo>
                <a:lnTo>
                  <a:pt x="429" y="450"/>
                </a:lnTo>
                <a:lnTo>
                  <a:pt x="409" y="450"/>
                </a:lnTo>
                <a:lnTo>
                  <a:pt x="397" y="448"/>
                </a:lnTo>
                <a:lnTo>
                  <a:pt x="393" y="445"/>
                </a:lnTo>
                <a:lnTo>
                  <a:pt x="389" y="446"/>
                </a:lnTo>
                <a:lnTo>
                  <a:pt x="385" y="446"/>
                </a:lnTo>
                <a:lnTo>
                  <a:pt x="380" y="451"/>
                </a:lnTo>
                <a:lnTo>
                  <a:pt x="382" y="459"/>
                </a:lnTo>
                <a:lnTo>
                  <a:pt x="383" y="464"/>
                </a:lnTo>
                <a:lnTo>
                  <a:pt x="388" y="470"/>
                </a:lnTo>
                <a:lnTo>
                  <a:pt x="389" y="477"/>
                </a:lnTo>
                <a:lnTo>
                  <a:pt x="388" y="486"/>
                </a:lnTo>
                <a:lnTo>
                  <a:pt x="388" y="492"/>
                </a:lnTo>
                <a:lnTo>
                  <a:pt x="385" y="499"/>
                </a:lnTo>
                <a:lnTo>
                  <a:pt x="378" y="499"/>
                </a:lnTo>
                <a:lnTo>
                  <a:pt x="372" y="499"/>
                </a:lnTo>
                <a:lnTo>
                  <a:pt x="367" y="492"/>
                </a:lnTo>
                <a:lnTo>
                  <a:pt x="366" y="486"/>
                </a:lnTo>
                <a:lnTo>
                  <a:pt x="366" y="480"/>
                </a:lnTo>
                <a:lnTo>
                  <a:pt x="361" y="478"/>
                </a:lnTo>
                <a:lnTo>
                  <a:pt x="316" y="480"/>
                </a:lnTo>
                <a:lnTo>
                  <a:pt x="285" y="483"/>
                </a:lnTo>
                <a:lnTo>
                  <a:pt x="243" y="484"/>
                </a:lnTo>
                <a:lnTo>
                  <a:pt x="197" y="486"/>
                </a:lnTo>
                <a:lnTo>
                  <a:pt x="143" y="489"/>
                </a:lnTo>
                <a:lnTo>
                  <a:pt x="121" y="489"/>
                </a:lnTo>
                <a:lnTo>
                  <a:pt x="116" y="486"/>
                </a:lnTo>
                <a:lnTo>
                  <a:pt x="107" y="477"/>
                </a:lnTo>
                <a:lnTo>
                  <a:pt x="99" y="465"/>
                </a:lnTo>
                <a:lnTo>
                  <a:pt x="92" y="448"/>
                </a:lnTo>
                <a:lnTo>
                  <a:pt x="89" y="437"/>
                </a:lnTo>
                <a:lnTo>
                  <a:pt x="89" y="427"/>
                </a:lnTo>
                <a:lnTo>
                  <a:pt x="91" y="410"/>
                </a:lnTo>
                <a:lnTo>
                  <a:pt x="91" y="388"/>
                </a:lnTo>
                <a:lnTo>
                  <a:pt x="91" y="378"/>
                </a:lnTo>
                <a:lnTo>
                  <a:pt x="86" y="368"/>
                </a:lnTo>
                <a:lnTo>
                  <a:pt x="81" y="359"/>
                </a:lnTo>
                <a:lnTo>
                  <a:pt x="81" y="346"/>
                </a:lnTo>
                <a:lnTo>
                  <a:pt x="86" y="338"/>
                </a:lnTo>
                <a:lnTo>
                  <a:pt x="88" y="334"/>
                </a:lnTo>
                <a:lnTo>
                  <a:pt x="91" y="327"/>
                </a:lnTo>
                <a:lnTo>
                  <a:pt x="97" y="321"/>
                </a:lnTo>
                <a:lnTo>
                  <a:pt x="97" y="316"/>
                </a:lnTo>
                <a:lnTo>
                  <a:pt x="88" y="311"/>
                </a:lnTo>
                <a:lnTo>
                  <a:pt x="89" y="302"/>
                </a:lnTo>
                <a:lnTo>
                  <a:pt x="88" y="297"/>
                </a:lnTo>
                <a:lnTo>
                  <a:pt x="80" y="287"/>
                </a:lnTo>
                <a:lnTo>
                  <a:pt x="73" y="273"/>
                </a:lnTo>
                <a:lnTo>
                  <a:pt x="67" y="260"/>
                </a:lnTo>
                <a:lnTo>
                  <a:pt x="64" y="240"/>
                </a:lnTo>
                <a:lnTo>
                  <a:pt x="59" y="229"/>
                </a:lnTo>
                <a:lnTo>
                  <a:pt x="54" y="218"/>
                </a:lnTo>
                <a:lnTo>
                  <a:pt x="49" y="198"/>
                </a:lnTo>
                <a:lnTo>
                  <a:pt x="48" y="186"/>
                </a:lnTo>
                <a:lnTo>
                  <a:pt x="45" y="171"/>
                </a:lnTo>
                <a:lnTo>
                  <a:pt x="37" y="151"/>
                </a:lnTo>
                <a:lnTo>
                  <a:pt x="30" y="130"/>
                </a:lnTo>
                <a:lnTo>
                  <a:pt x="27" y="110"/>
                </a:lnTo>
                <a:lnTo>
                  <a:pt x="22" y="90"/>
                </a:lnTo>
                <a:lnTo>
                  <a:pt x="16" y="78"/>
                </a:lnTo>
                <a:lnTo>
                  <a:pt x="11" y="67"/>
                </a:lnTo>
                <a:lnTo>
                  <a:pt x="8" y="56"/>
                </a:lnTo>
                <a:lnTo>
                  <a:pt x="8" y="46"/>
                </a:lnTo>
                <a:lnTo>
                  <a:pt x="0" y="21"/>
                </a:lnTo>
                <a:lnTo>
                  <a:pt x="0" y="24"/>
                </a:lnTo>
                <a:close/>
              </a:path>
            </a:pathLst>
          </a:custGeom>
          <a:solidFill>
            <a:srgbClr val="F0AB00"/>
          </a:solidFill>
          <a:ln w="0" algn="ctr">
            <a:solidFill>
              <a:sysClr val="window" lastClr="FFFFFF">
                <a:lumMod val="50000"/>
              </a:sysClr>
            </a:solidFill>
            <a:round/>
            <a:headEnd/>
            <a:tailEnd/>
          </a:ln>
          <a:effectLst>
            <a:outerShdw blurRad="50800" dist="38100" dir="5400000" algn="ctr" rotWithShape="0">
              <a:srgbClr val="000000">
                <a:alpha val="40000"/>
              </a:srgbClr>
            </a:outerShdw>
          </a:effectLst>
        </p:spPr>
        <p:txBody>
          <a:bodyPr lIns="101799" tIns="50900" rIns="101799" bIns="50900"/>
          <a:lstStyle/>
          <a:p>
            <a:pPr defTabSz="1017990" eaLnBrk="1" fontAlgn="auto" hangingPunct="1">
              <a:spcBef>
                <a:spcPts val="0"/>
              </a:spcBef>
              <a:spcAft>
                <a:spcPts val="0"/>
              </a:spcAft>
              <a:defRPr/>
            </a:pPr>
            <a:endParaRPr lang="en-US" sz="1000" kern="0" dirty="0">
              <a:solidFill>
                <a:srgbClr val="000000"/>
              </a:solidFill>
              <a:latin typeface="Calibri"/>
              <a:ea typeface="ＭＳ Ｐゴシック" pitchFamily="34" charset="-128"/>
              <a:cs typeface="Calibri" pitchFamily="34" charset="0"/>
            </a:endParaRPr>
          </a:p>
        </p:txBody>
      </p:sp>
      <p:sp>
        <p:nvSpPr>
          <p:cNvPr id="9" name="Freeform 28"/>
          <p:cNvSpPr>
            <a:spLocks/>
          </p:cNvSpPr>
          <p:nvPr/>
        </p:nvSpPr>
        <p:spPr bwMode="auto">
          <a:xfrm>
            <a:off x="4653951" y="1771963"/>
            <a:ext cx="700532" cy="772284"/>
          </a:xfrm>
          <a:custGeom>
            <a:avLst/>
            <a:gdLst>
              <a:gd name="T0" fmla="*/ 2147483647 w 449"/>
              <a:gd name="T1" fmla="*/ 2147483647 h 486"/>
              <a:gd name="T2" fmla="*/ 2147483647 w 449"/>
              <a:gd name="T3" fmla="*/ 2147483647 h 486"/>
              <a:gd name="T4" fmla="*/ 2147483647 w 449"/>
              <a:gd name="T5" fmla="*/ 2147483647 h 486"/>
              <a:gd name="T6" fmla="*/ 2147483647 w 449"/>
              <a:gd name="T7" fmla="*/ 0 h 486"/>
              <a:gd name="T8" fmla="*/ 2147483647 w 449"/>
              <a:gd name="T9" fmla="*/ 2147483647 h 486"/>
              <a:gd name="T10" fmla="*/ 2147483647 w 449"/>
              <a:gd name="T11" fmla="*/ 2147483647 h 486"/>
              <a:gd name="T12" fmla="*/ 2147483647 w 449"/>
              <a:gd name="T13" fmla="*/ 2147483647 h 486"/>
              <a:gd name="T14" fmla="*/ 2147483647 w 449"/>
              <a:gd name="T15" fmla="*/ 2147483647 h 486"/>
              <a:gd name="T16" fmla="*/ 2147483647 w 449"/>
              <a:gd name="T17" fmla="*/ 2147483647 h 486"/>
              <a:gd name="T18" fmla="*/ 2147483647 w 449"/>
              <a:gd name="T19" fmla="*/ 2147483647 h 486"/>
              <a:gd name="T20" fmla="*/ 2147483647 w 449"/>
              <a:gd name="T21" fmla="*/ 2147483647 h 486"/>
              <a:gd name="T22" fmla="*/ 2147483647 w 449"/>
              <a:gd name="T23" fmla="*/ 2147483647 h 486"/>
              <a:gd name="T24" fmla="*/ 2147483647 w 449"/>
              <a:gd name="T25" fmla="*/ 2147483647 h 486"/>
              <a:gd name="T26" fmla="*/ 2147483647 w 449"/>
              <a:gd name="T27" fmla="*/ 2147483647 h 486"/>
              <a:gd name="T28" fmla="*/ 2147483647 w 449"/>
              <a:gd name="T29" fmla="*/ 2147483647 h 486"/>
              <a:gd name="T30" fmla="*/ 2147483647 w 449"/>
              <a:gd name="T31" fmla="*/ 2147483647 h 486"/>
              <a:gd name="T32" fmla="*/ 2147483647 w 449"/>
              <a:gd name="T33" fmla="*/ 2147483647 h 486"/>
              <a:gd name="T34" fmla="*/ 2147483647 w 449"/>
              <a:gd name="T35" fmla="*/ 2147483647 h 486"/>
              <a:gd name="T36" fmla="*/ 2147483647 w 449"/>
              <a:gd name="T37" fmla="*/ 2147483647 h 486"/>
              <a:gd name="T38" fmla="*/ 2147483647 w 449"/>
              <a:gd name="T39" fmla="*/ 2147483647 h 486"/>
              <a:gd name="T40" fmla="*/ 2147483647 w 449"/>
              <a:gd name="T41" fmla="*/ 2147483647 h 486"/>
              <a:gd name="T42" fmla="*/ 2147483647 w 449"/>
              <a:gd name="T43" fmla="*/ 2147483647 h 486"/>
              <a:gd name="T44" fmla="*/ 2147483647 w 449"/>
              <a:gd name="T45" fmla="*/ 2147483647 h 486"/>
              <a:gd name="T46" fmla="*/ 2147483647 w 449"/>
              <a:gd name="T47" fmla="*/ 2147483647 h 486"/>
              <a:gd name="T48" fmla="*/ 2147483647 w 449"/>
              <a:gd name="T49" fmla="*/ 2147483647 h 486"/>
              <a:gd name="T50" fmla="*/ 2147483647 w 449"/>
              <a:gd name="T51" fmla="*/ 2147483647 h 486"/>
              <a:gd name="T52" fmla="*/ 2147483647 w 449"/>
              <a:gd name="T53" fmla="*/ 2147483647 h 486"/>
              <a:gd name="T54" fmla="*/ 2147483647 w 449"/>
              <a:gd name="T55" fmla="*/ 2147483647 h 486"/>
              <a:gd name="T56" fmla="*/ 2147483647 w 449"/>
              <a:gd name="T57" fmla="*/ 2147483647 h 486"/>
              <a:gd name="T58" fmla="*/ 2147483647 w 449"/>
              <a:gd name="T59" fmla="*/ 2147483647 h 486"/>
              <a:gd name="T60" fmla="*/ 2147483647 w 449"/>
              <a:gd name="T61" fmla="*/ 2147483647 h 486"/>
              <a:gd name="T62" fmla="*/ 2147483647 w 449"/>
              <a:gd name="T63" fmla="*/ 2147483647 h 486"/>
              <a:gd name="T64" fmla="*/ 2147483647 w 449"/>
              <a:gd name="T65" fmla="*/ 2147483647 h 486"/>
              <a:gd name="T66" fmla="*/ 2147483647 w 449"/>
              <a:gd name="T67" fmla="*/ 2147483647 h 486"/>
              <a:gd name="T68" fmla="*/ 2147483647 w 449"/>
              <a:gd name="T69" fmla="*/ 2147483647 h 486"/>
              <a:gd name="T70" fmla="*/ 2147483647 w 449"/>
              <a:gd name="T71" fmla="*/ 2147483647 h 486"/>
              <a:gd name="T72" fmla="*/ 2147483647 w 449"/>
              <a:gd name="T73" fmla="*/ 2147483647 h 486"/>
              <a:gd name="T74" fmla="*/ 2147483647 w 449"/>
              <a:gd name="T75" fmla="*/ 2147483647 h 486"/>
              <a:gd name="T76" fmla="*/ 2147483647 w 449"/>
              <a:gd name="T77" fmla="*/ 2147483647 h 486"/>
              <a:gd name="T78" fmla="*/ 2147483647 w 449"/>
              <a:gd name="T79" fmla="*/ 2147483647 h 486"/>
              <a:gd name="T80" fmla="*/ 2147483647 w 449"/>
              <a:gd name="T81" fmla="*/ 2147483647 h 486"/>
              <a:gd name="T82" fmla="*/ 2147483647 w 449"/>
              <a:gd name="T83" fmla="*/ 2147483647 h 486"/>
              <a:gd name="T84" fmla="*/ 2147483647 w 449"/>
              <a:gd name="T85" fmla="*/ 2147483647 h 486"/>
              <a:gd name="T86" fmla="*/ 2147483647 w 449"/>
              <a:gd name="T87" fmla="*/ 2147483647 h 486"/>
              <a:gd name="T88" fmla="*/ 2147483647 w 449"/>
              <a:gd name="T89" fmla="*/ 2147483647 h 486"/>
              <a:gd name="T90" fmla="*/ 2147483647 w 449"/>
              <a:gd name="T91" fmla="*/ 2147483647 h 486"/>
              <a:gd name="T92" fmla="*/ 2147483647 w 449"/>
              <a:gd name="T93" fmla="*/ 2147483647 h 486"/>
              <a:gd name="T94" fmla="*/ 2147483647 w 449"/>
              <a:gd name="T95" fmla="*/ 2147483647 h 486"/>
              <a:gd name="T96" fmla="*/ 2147483647 w 449"/>
              <a:gd name="T97" fmla="*/ 2147483647 h 486"/>
              <a:gd name="T98" fmla="*/ 2147483647 w 449"/>
              <a:gd name="T99" fmla="*/ 2147483647 h 486"/>
              <a:gd name="T100" fmla="*/ 2147483647 w 449"/>
              <a:gd name="T101" fmla="*/ 2147483647 h 4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86"/>
              <a:gd name="T155" fmla="*/ 449 w 449"/>
              <a:gd name="T156" fmla="*/ 486 h 4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9" h="486">
                <a:moveTo>
                  <a:pt x="54" y="25"/>
                </a:moveTo>
                <a:lnTo>
                  <a:pt x="60" y="32"/>
                </a:lnTo>
                <a:lnTo>
                  <a:pt x="66" y="38"/>
                </a:lnTo>
                <a:lnTo>
                  <a:pt x="76" y="40"/>
                </a:lnTo>
                <a:lnTo>
                  <a:pt x="82" y="41"/>
                </a:lnTo>
                <a:lnTo>
                  <a:pt x="87" y="38"/>
                </a:lnTo>
                <a:lnTo>
                  <a:pt x="92" y="35"/>
                </a:lnTo>
                <a:lnTo>
                  <a:pt x="95" y="33"/>
                </a:lnTo>
                <a:lnTo>
                  <a:pt x="101" y="30"/>
                </a:lnTo>
                <a:lnTo>
                  <a:pt x="106" y="25"/>
                </a:lnTo>
                <a:lnTo>
                  <a:pt x="112" y="22"/>
                </a:lnTo>
                <a:lnTo>
                  <a:pt x="119" y="17"/>
                </a:lnTo>
                <a:lnTo>
                  <a:pt x="125" y="13"/>
                </a:lnTo>
                <a:lnTo>
                  <a:pt x="131" y="8"/>
                </a:lnTo>
                <a:lnTo>
                  <a:pt x="139" y="1"/>
                </a:lnTo>
                <a:lnTo>
                  <a:pt x="141" y="0"/>
                </a:lnTo>
                <a:lnTo>
                  <a:pt x="146" y="1"/>
                </a:lnTo>
                <a:lnTo>
                  <a:pt x="149" y="3"/>
                </a:lnTo>
                <a:lnTo>
                  <a:pt x="150" y="9"/>
                </a:lnTo>
                <a:lnTo>
                  <a:pt x="152" y="14"/>
                </a:lnTo>
                <a:lnTo>
                  <a:pt x="150" y="20"/>
                </a:lnTo>
                <a:lnTo>
                  <a:pt x="150" y="28"/>
                </a:lnTo>
                <a:lnTo>
                  <a:pt x="152" y="33"/>
                </a:lnTo>
                <a:lnTo>
                  <a:pt x="157" y="35"/>
                </a:lnTo>
                <a:lnTo>
                  <a:pt x="190" y="36"/>
                </a:lnTo>
                <a:lnTo>
                  <a:pt x="200" y="43"/>
                </a:lnTo>
                <a:lnTo>
                  <a:pt x="201" y="49"/>
                </a:lnTo>
                <a:lnTo>
                  <a:pt x="206" y="55"/>
                </a:lnTo>
                <a:lnTo>
                  <a:pt x="211" y="60"/>
                </a:lnTo>
                <a:lnTo>
                  <a:pt x="219" y="62"/>
                </a:lnTo>
                <a:lnTo>
                  <a:pt x="231" y="67"/>
                </a:lnTo>
                <a:lnTo>
                  <a:pt x="239" y="70"/>
                </a:lnTo>
                <a:lnTo>
                  <a:pt x="251" y="71"/>
                </a:lnTo>
                <a:lnTo>
                  <a:pt x="270" y="76"/>
                </a:lnTo>
                <a:lnTo>
                  <a:pt x="287" y="79"/>
                </a:lnTo>
                <a:lnTo>
                  <a:pt x="298" y="82"/>
                </a:lnTo>
                <a:lnTo>
                  <a:pt x="313" y="82"/>
                </a:lnTo>
                <a:lnTo>
                  <a:pt x="322" y="86"/>
                </a:lnTo>
                <a:lnTo>
                  <a:pt x="336" y="86"/>
                </a:lnTo>
                <a:lnTo>
                  <a:pt x="347" y="87"/>
                </a:lnTo>
                <a:lnTo>
                  <a:pt x="357" y="92"/>
                </a:lnTo>
                <a:lnTo>
                  <a:pt x="363" y="100"/>
                </a:lnTo>
                <a:lnTo>
                  <a:pt x="367" y="106"/>
                </a:lnTo>
                <a:lnTo>
                  <a:pt x="373" y="111"/>
                </a:lnTo>
                <a:lnTo>
                  <a:pt x="382" y="116"/>
                </a:lnTo>
                <a:lnTo>
                  <a:pt x="387" y="122"/>
                </a:lnTo>
                <a:lnTo>
                  <a:pt x="389" y="130"/>
                </a:lnTo>
                <a:lnTo>
                  <a:pt x="390" y="135"/>
                </a:lnTo>
                <a:lnTo>
                  <a:pt x="389" y="141"/>
                </a:lnTo>
                <a:lnTo>
                  <a:pt x="387" y="144"/>
                </a:lnTo>
                <a:lnTo>
                  <a:pt x="387" y="149"/>
                </a:lnTo>
                <a:lnTo>
                  <a:pt x="392" y="151"/>
                </a:lnTo>
                <a:lnTo>
                  <a:pt x="397" y="154"/>
                </a:lnTo>
                <a:lnTo>
                  <a:pt x="400" y="154"/>
                </a:lnTo>
                <a:lnTo>
                  <a:pt x="398" y="159"/>
                </a:lnTo>
                <a:lnTo>
                  <a:pt x="397" y="163"/>
                </a:lnTo>
                <a:lnTo>
                  <a:pt x="398" y="171"/>
                </a:lnTo>
                <a:lnTo>
                  <a:pt x="402" y="175"/>
                </a:lnTo>
                <a:lnTo>
                  <a:pt x="406" y="178"/>
                </a:lnTo>
                <a:lnTo>
                  <a:pt x="409" y="181"/>
                </a:lnTo>
                <a:lnTo>
                  <a:pt x="411" y="186"/>
                </a:lnTo>
                <a:lnTo>
                  <a:pt x="406" y="192"/>
                </a:lnTo>
                <a:lnTo>
                  <a:pt x="405" y="198"/>
                </a:lnTo>
                <a:lnTo>
                  <a:pt x="400" y="206"/>
                </a:lnTo>
                <a:lnTo>
                  <a:pt x="395" y="210"/>
                </a:lnTo>
                <a:lnTo>
                  <a:pt x="392" y="214"/>
                </a:lnTo>
                <a:lnTo>
                  <a:pt x="392" y="219"/>
                </a:lnTo>
                <a:lnTo>
                  <a:pt x="389" y="224"/>
                </a:lnTo>
                <a:lnTo>
                  <a:pt x="387" y="229"/>
                </a:lnTo>
                <a:lnTo>
                  <a:pt x="386" y="237"/>
                </a:lnTo>
                <a:lnTo>
                  <a:pt x="384" y="243"/>
                </a:lnTo>
                <a:lnTo>
                  <a:pt x="387" y="246"/>
                </a:lnTo>
                <a:lnTo>
                  <a:pt x="392" y="241"/>
                </a:lnTo>
                <a:lnTo>
                  <a:pt x="397" y="237"/>
                </a:lnTo>
                <a:lnTo>
                  <a:pt x="402" y="232"/>
                </a:lnTo>
                <a:lnTo>
                  <a:pt x="406" y="227"/>
                </a:lnTo>
                <a:lnTo>
                  <a:pt x="409" y="222"/>
                </a:lnTo>
                <a:lnTo>
                  <a:pt x="416" y="219"/>
                </a:lnTo>
                <a:lnTo>
                  <a:pt x="421" y="216"/>
                </a:lnTo>
                <a:lnTo>
                  <a:pt x="424" y="214"/>
                </a:lnTo>
                <a:lnTo>
                  <a:pt x="427" y="210"/>
                </a:lnTo>
                <a:lnTo>
                  <a:pt x="429" y="205"/>
                </a:lnTo>
                <a:lnTo>
                  <a:pt x="429" y="198"/>
                </a:lnTo>
                <a:lnTo>
                  <a:pt x="429" y="192"/>
                </a:lnTo>
                <a:lnTo>
                  <a:pt x="429" y="186"/>
                </a:lnTo>
                <a:lnTo>
                  <a:pt x="433" y="181"/>
                </a:lnTo>
                <a:lnTo>
                  <a:pt x="436" y="176"/>
                </a:lnTo>
                <a:lnTo>
                  <a:pt x="440" y="173"/>
                </a:lnTo>
                <a:lnTo>
                  <a:pt x="444" y="168"/>
                </a:lnTo>
                <a:lnTo>
                  <a:pt x="446" y="165"/>
                </a:lnTo>
                <a:lnTo>
                  <a:pt x="448" y="168"/>
                </a:lnTo>
                <a:lnTo>
                  <a:pt x="449" y="171"/>
                </a:lnTo>
                <a:lnTo>
                  <a:pt x="449" y="179"/>
                </a:lnTo>
                <a:lnTo>
                  <a:pt x="446" y="183"/>
                </a:lnTo>
                <a:lnTo>
                  <a:pt x="444" y="189"/>
                </a:lnTo>
                <a:lnTo>
                  <a:pt x="441" y="195"/>
                </a:lnTo>
                <a:lnTo>
                  <a:pt x="440" y="200"/>
                </a:lnTo>
                <a:lnTo>
                  <a:pt x="436" y="205"/>
                </a:lnTo>
                <a:lnTo>
                  <a:pt x="436" y="213"/>
                </a:lnTo>
                <a:lnTo>
                  <a:pt x="432" y="219"/>
                </a:lnTo>
                <a:lnTo>
                  <a:pt x="429" y="229"/>
                </a:lnTo>
                <a:lnTo>
                  <a:pt x="425" y="238"/>
                </a:lnTo>
                <a:lnTo>
                  <a:pt x="424" y="256"/>
                </a:lnTo>
                <a:lnTo>
                  <a:pt x="421" y="264"/>
                </a:lnTo>
                <a:lnTo>
                  <a:pt x="419" y="278"/>
                </a:lnTo>
                <a:lnTo>
                  <a:pt x="417" y="289"/>
                </a:lnTo>
                <a:lnTo>
                  <a:pt x="414" y="306"/>
                </a:lnTo>
                <a:lnTo>
                  <a:pt x="414" y="319"/>
                </a:lnTo>
                <a:lnTo>
                  <a:pt x="411" y="333"/>
                </a:lnTo>
                <a:lnTo>
                  <a:pt x="408" y="346"/>
                </a:lnTo>
                <a:lnTo>
                  <a:pt x="408" y="365"/>
                </a:lnTo>
                <a:lnTo>
                  <a:pt x="406" y="380"/>
                </a:lnTo>
                <a:lnTo>
                  <a:pt x="406" y="394"/>
                </a:lnTo>
                <a:lnTo>
                  <a:pt x="406" y="407"/>
                </a:lnTo>
                <a:lnTo>
                  <a:pt x="408" y="418"/>
                </a:lnTo>
                <a:lnTo>
                  <a:pt x="411" y="426"/>
                </a:lnTo>
                <a:lnTo>
                  <a:pt x="411" y="440"/>
                </a:lnTo>
                <a:lnTo>
                  <a:pt x="414" y="449"/>
                </a:lnTo>
                <a:lnTo>
                  <a:pt x="414" y="462"/>
                </a:lnTo>
                <a:lnTo>
                  <a:pt x="414" y="472"/>
                </a:lnTo>
                <a:lnTo>
                  <a:pt x="414" y="475"/>
                </a:lnTo>
                <a:lnTo>
                  <a:pt x="192" y="486"/>
                </a:lnTo>
                <a:lnTo>
                  <a:pt x="190" y="476"/>
                </a:lnTo>
                <a:lnTo>
                  <a:pt x="187" y="472"/>
                </a:lnTo>
                <a:lnTo>
                  <a:pt x="182" y="467"/>
                </a:lnTo>
                <a:lnTo>
                  <a:pt x="177" y="465"/>
                </a:lnTo>
                <a:lnTo>
                  <a:pt x="171" y="464"/>
                </a:lnTo>
                <a:lnTo>
                  <a:pt x="168" y="461"/>
                </a:lnTo>
                <a:lnTo>
                  <a:pt x="160" y="461"/>
                </a:lnTo>
                <a:lnTo>
                  <a:pt x="155" y="461"/>
                </a:lnTo>
                <a:lnTo>
                  <a:pt x="155" y="456"/>
                </a:lnTo>
                <a:lnTo>
                  <a:pt x="157" y="453"/>
                </a:lnTo>
                <a:lnTo>
                  <a:pt x="154" y="449"/>
                </a:lnTo>
                <a:lnTo>
                  <a:pt x="152" y="443"/>
                </a:lnTo>
                <a:lnTo>
                  <a:pt x="149" y="440"/>
                </a:lnTo>
                <a:lnTo>
                  <a:pt x="152" y="438"/>
                </a:lnTo>
                <a:lnTo>
                  <a:pt x="152" y="435"/>
                </a:lnTo>
                <a:lnTo>
                  <a:pt x="152" y="429"/>
                </a:lnTo>
                <a:lnTo>
                  <a:pt x="150" y="426"/>
                </a:lnTo>
                <a:lnTo>
                  <a:pt x="147" y="419"/>
                </a:lnTo>
                <a:lnTo>
                  <a:pt x="147" y="416"/>
                </a:lnTo>
                <a:lnTo>
                  <a:pt x="149" y="411"/>
                </a:lnTo>
                <a:lnTo>
                  <a:pt x="149" y="408"/>
                </a:lnTo>
                <a:lnTo>
                  <a:pt x="146" y="403"/>
                </a:lnTo>
                <a:lnTo>
                  <a:pt x="144" y="397"/>
                </a:lnTo>
                <a:lnTo>
                  <a:pt x="144" y="392"/>
                </a:lnTo>
                <a:lnTo>
                  <a:pt x="143" y="387"/>
                </a:lnTo>
                <a:lnTo>
                  <a:pt x="141" y="381"/>
                </a:lnTo>
                <a:lnTo>
                  <a:pt x="141" y="376"/>
                </a:lnTo>
                <a:lnTo>
                  <a:pt x="141" y="368"/>
                </a:lnTo>
                <a:lnTo>
                  <a:pt x="141" y="360"/>
                </a:lnTo>
                <a:lnTo>
                  <a:pt x="139" y="349"/>
                </a:lnTo>
                <a:lnTo>
                  <a:pt x="135" y="341"/>
                </a:lnTo>
                <a:lnTo>
                  <a:pt x="128" y="333"/>
                </a:lnTo>
                <a:lnTo>
                  <a:pt x="122" y="327"/>
                </a:lnTo>
                <a:lnTo>
                  <a:pt x="114" y="321"/>
                </a:lnTo>
                <a:lnTo>
                  <a:pt x="108" y="314"/>
                </a:lnTo>
                <a:lnTo>
                  <a:pt x="101" y="313"/>
                </a:lnTo>
                <a:lnTo>
                  <a:pt x="98" y="313"/>
                </a:lnTo>
                <a:lnTo>
                  <a:pt x="93" y="308"/>
                </a:lnTo>
                <a:lnTo>
                  <a:pt x="87" y="300"/>
                </a:lnTo>
                <a:lnTo>
                  <a:pt x="84" y="291"/>
                </a:lnTo>
                <a:lnTo>
                  <a:pt x="77" y="286"/>
                </a:lnTo>
                <a:lnTo>
                  <a:pt x="69" y="278"/>
                </a:lnTo>
                <a:lnTo>
                  <a:pt x="60" y="271"/>
                </a:lnTo>
                <a:lnTo>
                  <a:pt x="55" y="267"/>
                </a:lnTo>
                <a:lnTo>
                  <a:pt x="47" y="267"/>
                </a:lnTo>
                <a:lnTo>
                  <a:pt x="44" y="268"/>
                </a:lnTo>
                <a:lnTo>
                  <a:pt x="39" y="268"/>
                </a:lnTo>
                <a:lnTo>
                  <a:pt x="38" y="265"/>
                </a:lnTo>
                <a:lnTo>
                  <a:pt x="34" y="260"/>
                </a:lnTo>
                <a:lnTo>
                  <a:pt x="31" y="259"/>
                </a:lnTo>
                <a:lnTo>
                  <a:pt x="27" y="256"/>
                </a:lnTo>
                <a:lnTo>
                  <a:pt x="22" y="252"/>
                </a:lnTo>
                <a:lnTo>
                  <a:pt x="15" y="249"/>
                </a:lnTo>
                <a:lnTo>
                  <a:pt x="11" y="246"/>
                </a:lnTo>
                <a:lnTo>
                  <a:pt x="9" y="240"/>
                </a:lnTo>
                <a:lnTo>
                  <a:pt x="9" y="233"/>
                </a:lnTo>
                <a:lnTo>
                  <a:pt x="12" y="232"/>
                </a:lnTo>
                <a:lnTo>
                  <a:pt x="14" y="225"/>
                </a:lnTo>
                <a:lnTo>
                  <a:pt x="14" y="224"/>
                </a:lnTo>
                <a:lnTo>
                  <a:pt x="14" y="219"/>
                </a:lnTo>
                <a:lnTo>
                  <a:pt x="9" y="216"/>
                </a:lnTo>
                <a:lnTo>
                  <a:pt x="7" y="211"/>
                </a:lnTo>
                <a:lnTo>
                  <a:pt x="11" y="208"/>
                </a:lnTo>
                <a:lnTo>
                  <a:pt x="14" y="205"/>
                </a:lnTo>
                <a:lnTo>
                  <a:pt x="14" y="203"/>
                </a:lnTo>
                <a:lnTo>
                  <a:pt x="14" y="198"/>
                </a:lnTo>
                <a:lnTo>
                  <a:pt x="12" y="194"/>
                </a:lnTo>
                <a:lnTo>
                  <a:pt x="12" y="186"/>
                </a:lnTo>
                <a:lnTo>
                  <a:pt x="14" y="179"/>
                </a:lnTo>
                <a:lnTo>
                  <a:pt x="17" y="171"/>
                </a:lnTo>
                <a:lnTo>
                  <a:pt x="17" y="165"/>
                </a:lnTo>
                <a:lnTo>
                  <a:pt x="14" y="160"/>
                </a:lnTo>
                <a:lnTo>
                  <a:pt x="9" y="156"/>
                </a:lnTo>
                <a:lnTo>
                  <a:pt x="1" y="149"/>
                </a:lnTo>
                <a:lnTo>
                  <a:pt x="0" y="143"/>
                </a:lnTo>
                <a:lnTo>
                  <a:pt x="0" y="138"/>
                </a:lnTo>
                <a:lnTo>
                  <a:pt x="4" y="130"/>
                </a:lnTo>
                <a:lnTo>
                  <a:pt x="7" y="124"/>
                </a:lnTo>
                <a:lnTo>
                  <a:pt x="12" y="121"/>
                </a:lnTo>
                <a:lnTo>
                  <a:pt x="15" y="113"/>
                </a:lnTo>
                <a:lnTo>
                  <a:pt x="22" y="109"/>
                </a:lnTo>
                <a:lnTo>
                  <a:pt x="44" y="92"/>
                </a:lnTo>
                <a:lnTo>
                  <a:pt x="44" y="28"/>
                </a:lnTo>
                <a:lnTo>
                  <a:pt x="54" y="25"/>
                </a:lnTo>
                <a:close/>
              </a:path>
            </a:pathLst>
          </a:custGeom>
          <a:solidFill>
            <a:srgbClr val="F0AB00"/>
          </a:solidFill>
          <a:ln w="0" algn="ctr">
            <a:solidFill>
              <a:srgbClr val="808080"/>
            </a:solidFill>
            <a:round/>
            <a:headEnd/>
            <a:tailEnd/>
          </a:ln>
          <a:effectLst>
            <a:outerShdw blurRad="50800" dist="50800" dir="5400000" algn="ctr" rotWithShape="0">
              <a:srgbClr val="000000">
                <a:alpha val="40000"/>
              </a:srgbClr>
            </a:outerShdw>
          </a:effectLst>
        </p:spPr>
        <p:txBody>
          <a:bodyPr lIns="101799" tIns="50900" rIns="101799" bIns="50900"/>
          <a:lstStyle/>
          <a:p>
            <a:pPr defTabSz="1017990" eaLnBrk="1" fontAlgn="auto" hangingPunct="1">
              <a:spcBef>
                <a:spcPts val="0"/>
              </a:spcBef>
              <a:spcAft>
                <a:spcPts val="0"/>
              </a:spcAft>
              <a:defRPr/>
            </a:pPr>
            <a:endParaRPr lang="en-US" sz="1000" kern="0" dirty="0">
              <a:solidFill>
                <a:srgbClr val="000000"/>
              </a:solidFill>
              <a:latin typeface="Calibri"/>
              <a:ea typeface="ＭＳ Ｐゴシック" pitchFamily="34" charset="-128"/>
              <a:cs typeface="Calibri" pitchFamily="34" charset="0"/>
            </a:endParaRPr>
          </a:p>
        </p:txBody>
      </p:sp>
      <p:sp>
        <p:nvSpPr>
          <p:cNvPr id="4" name="TextBox 3"/>
          <p:cNvSpPr txBox="1"/>
          <p:nvPr/>
        </p:nvSpPr>
        <p:spPr>
          <a:xfrm>
            <a:off x="631371" y="2771771"/>
            <a:ext cx="1600200" cy="615553"/>
          </a:xfrm>
          <a:prstGeom prst="rect">
            <a:avLst/>
          </a:prstGeom>
          <a:noFill/>
        </p:spPr>
        <p:txBody>
          <a:bodyPr wrap="square" rtlCol="0">
            <a:spAutoFit/>
          </a:bodyPr>
          <a:lstStyle/>
          <a:p>
            <a:pPr algn="ctr"/>
            <a:r>
              <a:rPr lang="sv-SE" sz="1100" b="1" dirty="0" smtClean="0">
                <a:latin typeface="+mn-lt"/>
              </a:rPr>
              <a:t>Florida</a:t>
            </a:r>
          </a:p>
          <a:p>
            <a:pPr algn="ctr"/>
            <a:r>
              <a:rPr lang="sv-SE" sz="1100" b="1" dirty="0" smtClean="0">
                <a:solidFill>
                  <a:srgbClr val="D52B1E"/>
                </a:solidFill>
                <a:latin typeface="+mn-lt"/>
              </a:rPr>
              <a:t>Ron </a:t>
            </a:r>
            <a:r>
              <a:rPr lang="sv-SE" sz="1100" b="1" dirty="0">
                <a:solidFill>
                  <a:srgbClr val="D52B1E"/>
                </a:solidFill>
                <a:latin typeface="+mn-lt"/>
              </a:rPr>
              <a:t>DeSantis </a:t>
            </a:r>
            <a:endParaRPr lang="sv-SE" sz="1100" b="1" dirty="0" smtClean="0">
              <a:solidFill>
                <a:srgbClr val="D52B1E"/>
              </a:solidFill>
              <a:latin typeface="+mn-lt"/>
            </a:endParaRPr>
          </a:p>
          <a:p>
            <a:pPr algn="ctr"/>
            <a:r>
              <a:rPr lang="sv-SE" sz="1100" dirty="0" smtClean="0">
                <a:latin typeface="+mn-lt"/>
              </a:rPr>
              <a:t>vs</a:t>
            </a:r>
            <a:r>
              <a:rPr lang="sv-SE" sz="1100" dirty="0">
                <a:latin typeface="+mn-lt"/>
              </a:rPr>
              <a:t>. Andrew Gillum</a:t>
            </a:r>
            <a:endParaRPr lang="en-US" sz="1100" dirty="0">
              <a:latin typeface="+mn-lt"/>
            </a:endParaRPr>
          </a:p>
        </p:txBody>
      </p:sp>
      <p:sp>
        <p:nvSpPr>
          <p:cNvPr id="10" name="TextBox 9"/>
          <p:cNvSpPr txBox="1"/>
          <p:nvPr/>
        </p:nvSpPr>
        <p:spPr>
          <a:xfrm>
            <a:off x="2482459" y="2771770"/>
            <a:ext cx="1600200" cy="615553"/>
          </a:xfrm>
          <a:prstGeom prst="rect">
            <a:avLst/>
          </a:prstGeom>
          <a:noFill/>
        </p:spPr>
        <p:txBody>
          <a:bodyPr wrap="square" rtlCol="0">
            <a:spAutoFit/>
          </a:bodyPr>
          <a:lstStyle/>
          <a:p>
            <a:pPr algn="ctr"/>
            <a:r>
              <a:rPr lang="sv-SE" sz="1100" b="1" dirty="0" smtClean="0">
                <a:latin typeface="+mn-lt"/>
              </a:rPr>
              <a:t>Georgia</a:t>
            </a:r>
          </a:p>
          <a:p>
            <a:pPr algn="ctr"/>
            <a:r>
              <a:rPr lang="sv-SE" sz="1100" b="1" dirty="0" smtClean="0">
                <a:solidFill>
                  <a:srgbClr val="D52B1E"/>
                </a:solidFill>
                <a:latin typeface="+mn-lt"/>
              </a:rPr>
              <a:t>Brian Kemp </a:t>
            </a:r>
          </a:p>
          <a:p>
            <a:pPr algn="ctr"/>
            <a:r>
              <a:rPr lang="sv-SE" sz="1100" dirty="0" smtClean="0">
                <a:latin typeface="+mn-lt"/>
              </a:rPr>
              <a:t>vs. Stacey Abrams</a:t>
            </a:r>
            <a:endParaRPr lang="en-US" sz="1100" dirty="0">
              <a:latin typeface="+mn-lt"/>
            </a:endParaRPr>
          </a:p>
        </p:txBody>
      </p:sp>
      <p:sp>
        <p:nvSpPr>
          <p:cNvPr id="11" name="TextBox 10"/>
          <p:cNvSpPr txBox="1"/>
          <p:nvPr/>
        </p:nvSpPr>
        <p:spPr>
          <a:xfrm>
            <a:off x="4204117" y="2761789"/>
            <a:ext cx="1600200" cy="615553"/>
          </a:xfrm>
          <a:prstGeom prst="rect">
            <a:avLst/>
          </a:prstGeom>
          <a:noFill/>
        </p:spPr>
        <p:txBody>
          <a:bodyPr wrap="square" rtlCol="0">
            <a:spAutoFit/>
          </a:bodyPr>
          <a:lstStyle/>
          <a:p>
            <a:pPr algn="ctr"/>
            <a:r>
              <a:rPr lang="sv-SE" sz="1100" b="1" dirty="0" smtClean="0">
                <a:latin typeface="+mn-lt"/>
              </a:rPr>
              <a:t>Wisconsin</a:t>
            </a:r>
          </a:p>
          <a:p>
            <a:pPr algn="ctr"/>
            <a:r>
              <a:rPr lang="sv-SE" sz="1100" dirty="0" smtClean="0">
                <a:latin typeface="+mn-lt"/>
              </a:rPr>
              <a:t>Scott Walker </a:t>
            </a:r>
          </a:p>
          <a:p>
            <a:pPr algn="ctr"/>
            <a:r>
              <a:rPr lang="sv-SE" sz="1100" dirty="0" smtClean="0">
                <a:latin typeface="+mn-lt"/>
              </a:rPr>
              <a:t>vs. </a:t>
            </a:r>
            <a:r>
              <a:rPr lang="sv-SE" sz="1100" b="1" dirty="0">
                <a:solidFill>
                  <a:schemeClr val="accent3">
                    <a:lumMod val="75000"/>
                  </a:schemeClr>
                </a:solidFill>
                <a:latin typeface="+mn-lt"/>
              </a:rPr>
              <a:t>Tony Evers</a:t>
            </a:r>
            <a:endParaRPr lang="en-US" sz="1100" b="1" dirty="0">
              <a:solidFill>
                <a:schemeClr val="accent3">
                  <a:lumMod val="75000"/>
                </a:schemeClr>
              </a:solidFill>
              <a:latin typeface="+mn-lt"/>
            </a:endParaRPr>
          </a:p>
        </p:txBody>
      </p:sp>
      <p:sp>
        <p:nvSpPr>
          <p:cNvPr id="12" name="Freeform 25"/>
          <p:cNvSpPr>
            <a:spLocks/>
          </p:cNvSpPr>
          <p:nvPr/>
        </p:nvSpPr>
        <p:spPr bwMode="auto">
          <a:xfrm>
            <a:off x="6400800" y="1920514"/>
            <a:ext cx="819112" cy="553223"/>
          </a:xfrm>
          <a:custGeom>
            <a:avLst/>
            <a:gdLst>
              <a:gd name="T0" fmla="*/ 2147483647 w 526"/>
              <a:gd name="T1" fmla="*/ 2147483647 h 348"/>
              <a:gd name="T2" fmla="*/ 2147483647 w 526"/>
              <a:gd name="T3" fmla="*/ 2147483647 h 348"/>
              <a:gd name="T4" fmla="*/ 2147483647 w 526"/>
              <a:gd name="T5" fmla="*/ 2147483647 h 348"/>
              <a:gd name="T6" fmla="*/ 2147483647 w 526"/>
              <a:gd name="T7" fmla="*/ 2147483647 h 348"/>
              <a:gd name="T8" fmla="*/ 2147483647 w 526"/>
              <a:gd name="T9" fmla="*/ 2147483647 h 348"/>
              <a:gd name="T10" fmla="*/ 2147483647 w 526"/>
              <a:gd name="T11" fmla="*/ 2147483647 h 348"/>
              <a:gd name="T12" fmla="*/ 2147483647 w 526"/>
              <a:gd name="T13" fmla="*/ 2147483647 h 348"/>
              <a:gd name="T14" fmla="*/ 2147483647 w 526"/>
              <a:gd name="T15" fmla="*/ 2147483647 h 348"/>
              <a:gd name="T16" fmla="*/ 2147483647 w 526"/>
              <a:gd name="T17" fmla="*/ 2147483647 h 348"/>
              <a:gd name="T18" fmla="*/ 2147483647 w 526"/>
              <a:gd name="T19" fmla="*/ 2147483647 h 348"/>
              <a:gd name="T20" fmla="*/ 2147483647 w 526"/>
              <a:gd name="T21" fmla="*/ 2147483647 h 348"/>
              <a:gd name="T22" fmla="*/ 2147483647 w 526"/>
              <a:gd name="T23" fmla="*/ 2147483647 h 348"/>
              <a:gd name="T24" fmla="*/ 2147483647 w 526"/>
              <a:gd name="T25" fmla="*/ 2147483647 h 348"/>
              <a:gd name="T26" fmla="*/ 2147483647 w 526"/>
              <a:gd name="T27" fmla="*/ 2147483647 h 348"/>
              <a:gd name="T28" fmla="*/ 2147483647 w 526"/>
              <a:gd name="T29" fmla="*/ 2147483647 h 348"/>
              <a:gd name="T30" fmla="*/ 2147483647 w 526"/>
              <a:gd name="T31" fmla="*/ 2147483647 h 348"/>
              <a:gd name="T32" fmla="*/ 2147483647 w 526"/>
              <a:gd name="T33" fmla="*/ 2147483647 h 348"/>
              <a:gd name="T34" fmla="*/ 2147483647 w 526"/>
              <a:gd name="T35" fmla="*/ 2147483647 h 348"/>
              <a:gd name="T36" fmla="*/ 2147483647 w 526"/>
              <a:gd name="T37" fmla="*/ 2147483647 h 348"/>
              <a:gd name="T38" fmla="*/ 2147483647 w 526"/>
              <a:gd name="T39" fmla="*/ 2147483647 h 348"/>
              <a:gd name="T40" fmla="*/ 2147483647 w 526"/>
              <a:gd name="T41" fmla="*/ 2147483647 h 348"/>
              <a:gd name="T42" fmla="*/ 2147483647 w 526"/>
              <a:gd name="T43" fmla="*/ 2147483647 h 348"/>
              <a:gd name="T44" fmla="*/ 2147483647 w 526"/>
              <a:gd name="T45" fmla="*/ 2147483647 h 348"/>
              <a:gd name="T46" fmla="*/ 2147483647 w 526"/>
              <a:gd name="T47" fmla="*/ 2147483647 h 348"/>
              <a:gd name="T48" fmla="*/ 2147483647 w 526"/>
              <a:gd name="T49" fmla="*/ 2147483647 h 348"/>
              <a:gd name="T50" fmla="*/ 2147483647 w 526"/>
              <a:gd name="T51" fmla="*/ 2147483647 h 348"/>
              <a:gd name="T52" fmla="*/ 2147483647 w 526"/>
              <a:gd name="T53" fmla="*/ 2147483647 h 348"/>
              <a:gd name="T54" fmla="*/ 2147483647 w 526"/>
              <a:gd name="T55" fmla="*/ 2147483647 h 348"/>
              <a:gd name="T56" fmla="*/ 2147483647 w 526"/>
              <a:gd name="T57" fmla="*/ 2147483647 h 348"/>
              <a:gd name="T58" fmla="*/ 2147483647 w 526"/>
              <a:gd name="T59" fmla="*/ 2147483647 h 348"/>
              <a:gd name="T60" fmla="*/ 2147483647 w 526"/>
              <a:gd name="T61" fmla="*/ 2147483647 h 348"/>
              <a:gd name="T62" fmla="*/ 2147483647 w 526"/>
              <a:gd name="T63" fmla="*/ 2147483647 h 348"/>
              <a:gd name="T64" fmla="*/ 2147483647 w 526"/>
              <a:gd name="T65" fmla="*/ 2147483647 h 348"/>
              <a:gd name="T66" fmla="*/ 2147483647 w 526"/>
              <a:gd name="T67" fmla="*/ 2147483647 h 348"/>
              <a:gd name="T68" fmla="*/ 2147483647 w 526"/>
              <a:gd name="T69" fmla="*/ 2147483647 h 348"/>
              <a:gd name="T70" fmla="*/ 2147483647 w 526"/>
              <a:gd name="T71" fmla="*/ 2147483647 h 348"/>
              <a:gd name="T72" fmla="*/ 2147483647 w 526"/>
              <a:gd name="T73" fmla="*/ 2147483647 h 348"/>
              <a:gd name="T74" fmla="*/ 2147483647 w 526"/>
              <a:gd name="T75" fmla="*/ 2147483647 h 348"/>
              <a:gd name="T76" fmla="*/ 2147483647 w 526"/>
              <a:gd name="T77" fmla="*/ 2147483647 h 348"/>
              <a:gd name="T78" fmla="*/ 2147483647 w 526"/>
              <a:gd name="T79" fmla="*/ 2147483647 h 348"/>
              <a:gd name="T80" fmla="*/ 2147483647 w 526"/>
              <a:gd name="T81" fmla="*/ 2147483647 h 348"/>
              <a:gd name="T82" fmla="*/ 2147483647 w 526"/>
              <a:gd name="T83" fmla="*/ 2147483647 h 348"/>
              <a:gd name="T84" fmla="*/ 2147483647 w 526"/>
              <a:gd name="T85" fmla="*/ 2147483647 h 348"/>
              <a:gd name="T86" fmla="*/ 2147483647 w 526"/>
              <a:gd name="T87" fmla="*/ 2147483647 h 348"/>
              <a:gd name="T88" fmla="*/ 2147483647 w 526"/>
              <a:gd name="T89" fmla="*/ 2147483647 h 348"/>
              <a:gd name="T90" fmla="*/ 2147483647 w 526"/>
              <a:gd name="T91" fmla="*/ 2147483647 h 348"/>
              <a:gd name="T92" fmla="*/ 2147483647 w 526"/>
              <a:gd name="T93" fmla="*/ 2147483647 h 348"/>
              <a:gd name="T94" fmla="*/ 2147483647 w 526"/>
              <a:gd name="T95" fmla="*/ 2147483647 h 348"/>
              <a:gd name="T96" fmla="*/ 2147483647 w 526"/>
              <a:gd name="T97" fmla="*/ 2147483647 h 348"/>
              <a:gd name="T98" fmla="*/ 2147483647 w 526"/>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6"/>
              <a:gd name="T151" fmla="*/ 0 h 348"/>
              <a:gd name="T152" fmla="*/ 526 w 526"/>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6" h="348">
                <a:moveTo>
                  <a:pt x="15" y="5"/>
                </a:moveTo>
                <a:lnTo>
                  <a:pt x="431" y="0"/>
                </a:lnTo>
                <a:lnTo>
                  <a:pt x="431" y="10"/>
                </a:lnTo>
                <a:lnTo>
                  <a:pt x="433" y="15"/>
                </a:lnTo>
                <a:lnTo>
                  <a:pt x="434" y="19"/>
                </a:lnTo>
                <a:lnTo>
                  <a:pt x="434" y="24"/>
                </a:lnTo>
                <a:lnTo>
                  <a:pt x="437" y="31"/>
                </a:lnTo>
                <a:lnTo>
                  <a:pt x="439" y="37"/>
                </a:lnTo>
                <a:lnTo>
                  <a:pt x="437" y="45"/>
                </a:lnTo>
                <a:lnTo>
                  <a:pt x="440" y="50"/>
                </a:lnTo>
                <a:lnTo>
                  <a:pt x="442" y="53"/>
                </a:lnTo>
                <a:lnTo>
                  <a:pt x="442" y="59"/>
                </a:lnTo>
                <a:lnTo>
                  <a:pt x="440" y="64"/>
                </a:lnTo>
                <a:lnTo>
                  <a:pt x="440" y="67"/>
                </a:lnTo>
                <a:lnTo>
                  <a:pt x="444" y="70"/>
                </a:lnTo>
                <a:lnTo>
                  <a:pt x="445" y="75"/>
                </a:lnTo>
                <a:lnTo>
                  <a:pt x="447" y="81"/>
                </a:lnTo>
                <a:lnTo>
                  <a:pt x="447" y="86"/>
                </a:lnTo>
                <a:lnTo>
                  <a:pt x="452" y="88"/>
                </a:lnTo>
                <a:lnTo>
                  <a:pt x="460" y="88"/>
                </a:lnTo>
                <a:lnTo>
                  <a:pt x="464" y="91"/>
                </a:lnTo>
                <a:lnTo>
                  <a:pt x="472" y="91"/>
                </a:lnTo>
                <a:lnTo>
                  <a:pt x="480" y="96"/>
                </a:lnTo>
                <a:lnTo>
                  <a:pt x="480" y="102"/>
                </a:lnTo>
                <a:lnTo>
                  <a:pt x="480" y="108"/>
                </a:lnTo>
                <a:lnTo>
                  <a:pt x="485" y="113"/>
                </a:lnTo>
                <a:lnTo>
                  <a:pt x="488" y="118"/>
                </a:lnTo>
                <a:lnTo>
                  <a:pt x="494" y="121"/>
                </a:lnTo>
                <a:lnTo>
                  <a:pt x="501" y="127"/>
                </a:lnTo>
                <a:lnTo>
                  <a:pt x="502" y="137"/>
                </a:lnTo>
                <a:lnTo>
                  <a:pt x="507" y="140"/>
                </a:lnTo>
                <a:lnTo>
                  <a:pt x="514" y="145"/>
                </a:lnTo>
                <a:lnTo>
                  <a:pt x="520" y="148"/>
                </a:lnTo>
                <a:lnTo>
                  <a:pt x="521" y="156"/>
                </a:lnTo>
                <a:lnTo>
                  <a:pt x="525" y="162"/>
                </a:lnTo>
                <a:lnTo>
                  <a:pt x="526" y="166"/>
                </a:lnTo>
                <a:lnTo>
                  <a:pt x="525" y="170"/>
                </a:lnTo>
                <a:lnTo>
                  <a:pt x="523" y="175"/>
                </a:lnTo>
                <a:lnTo>
                  <a:pt x="521" y="180"/>
                </a:lnTo>
                <a:lnTo>
                  <a:pt x="520" y="185"/>
                </a:lnTo>
                <a:lnTo>
                  <a:pt x="517" y="186"/>
                </a:lnTo>
                <a:lnTo>
                  <a:pt x="514" y="189"/>
                </a:lnTo>
                <a:lnTo>
                  <a:pt x="510" y="193"/>
                </a:lnTo>
                <a:lnTo>
                  <a:pt x="510" y="199"/>
                </a:lnTo>
                <a:lnTo>
                  <a:pt x="510" y="207"/>
                </a:lnTo>
                <a:lnTo>
                  <a:pt x="507" y="208"/>
                </a:lnTo>
                <a:lnTo>
                  <a:pt x="502" y="213"/>
                </a:lnTo>
                <a:lnTo>
                  <a:pt x="499" y="215"/>
                </a:lnTo>
                <a:lnTo>
                  <a:pt x="496" y="218"/>
                </a:lnTo>
                <a:lnTo>
                  <a:pt x="491" y="218"/>
                </a:lnTo>
                <a:lnTo>
                  <a:pt x="490" y="221"/>
                </a:lnTo>
                <a:lnTo>
                  <a:pt x="488" y="223"/>
                </a:lnTo>
                <a:lnTo>
                  <a:pt x="485" y="226"/>
                </a:lnTo>
                <a:lnTo>
                  <a:pt x="480" y="226"/>
                </a:lnTo>
                <a:lnTo>
                  <a:pt x="472" y="226"/>
                </a:lnTo>
                <a:lnTo>
                  <a:pt x="467" y="229"/>
                </a:lnTo>
                <a:lnTo>
                  <a:pt x="463" y="231"/>
                </a:lnTo>
                <a:lnTo>
                  <a:pt x="456" y="232"/>
                </a:lnTo>
                <a:lnTo>
                  <a:pt x="452" y="234"/>
                </a:lnTo>
                <a:lnTo>
                  <a:pt x="450" y="237"/>
                </a:lnTo>
                <a:lnTo>
                  <a:pt x="448" y="242"/>
                </a:lnTo>
                <a:lnTo>
                  <a:pt x="448" y="248"/>
                </a:lnTo>
                <a:lnTo>
                  <a:pt x="450" y="250"/>
                </a:lnTo>
                <a:lnTo>
                  <a:pt x="452" y="255"/>
                </a:lnTo>
                <a:lnTo>
                  <a:pt x="456" y="258"/>
                </a:lnTo>
                <a:lnTo>
                  <a:pt x="461" y="262"/>
                </a:lnTo>
                <a:lnTo>
                  <a:pt x="463" y="267"/>
                </a:lnTo>
                <a:lnTo>
                  <a:pt x="464" y="274"/>
                </a:lnTo>
                <a:lnTo>
                  <a:pt x="463" y="278"/>
                </a:lnTo>
                <a:lnTo>
                  <a:pt x="461" y="285"/>
                </a:lnTo>
                <a:lnTo>
                  <a:pt x="458" y="288"/>
                </a:lnTo>
                <a:lnTo>
                  <a:pt x="455" y="291"/>
                </a:lnTo>
                <a:lnTo>
                  <a:pt x="455" y="296"/>
                </a:lnTo>
                <a:lnTo>
                  <a:pt x="453" y="304"/>
                </a:lnTo>
                <a:lnTo>
                  <a:pt x="452" y="309"/>
                </a:lnTo>
                <a:lnTo>
                  <a:pt x="450" y="312"/>
                </a:lnTo>
                <a:lnTo>
                  <a:pt x="447" y="316"/>
                </a:lnTo>
                <a:lnTo>
                  <a:pt x="444" y="318"/>
                </a:lnTo>
                <a:lnTo>
                  <a:pt x="439" y="320"/>
                </a:lnTo>
                <a:lnTo>
                  <a:pt x="433" y="323"/>
                </a:lnTo>
                <a:lnTo>
                  <a:pt x="429" y="326"/>
                </a:lnTo>
                <a:lnTo>
                  <a:pt x="429" y="332"/>
                </a:lnTo>
                <a:lnTo>
                  <a:pt x="431" y="344"/>
                </a:lnTo>
                <a:lnTo>
                  <a:pt x="426" y="348"/>
                </a:lnTo>
                <a:lnTo>
                  <a:pt x="399" y="321"/>
                </a:lnTo>
                <a:lnTo>
                  <a:pt x="67" y="328"/>
                </a:lnTo>
                <a:lnTo>
                  <a:pt x="65" y="321"/>
                </a:lnTo>
                <a:lnTo>
                  <a:pt x="61" y="316"/>
                </a:lnTo>
                <a:lnTo>
                  <a:pt x="58" y="312"/>
                </a:lnTo>
                <a:lnTo>
                  <a:pt x="58" y="307"/>
                </a:lnTo>
                <a:lnTo>
                  <a:pt x="59" y="301"/>
                </a:lnTo>
                <a:lnTo>
                  <a:pt x="62" y="296"/>
                </a:lnTo>
                <a:lnTo>
                  <a:pt x="62" y="289"/>
                </a:lnTo>
                <a:lnTo>
                  <a:pt x="61" y="282"/>
                </a:lnTo>
                <a:lnTo>
                  <a:pt x="58" y="275"/>
                </a:lnTo>
                <a:lnTo>
                  <a:pt x="53" y="270"/>
                </a:lnTo>
                <a:lnTo>
                  <a:pt x="51" y="262"/>
                </a:lnTo>
                <a:lnTo>
                  <a:pt x="54" y="255"/>
                </a:lnTo>
                <a:lnTo>
                  <a:pt x="53" y="245"/>
                </a:lnTo>
                <a:lnTo>
                  <a:pt x="53" y="239"/>
                </a:lnTo>
                <a:lnTo>
                  <a:pt x="53" y="235"/>
                </a:lnTo>
                <a:lnTo>
                  <a:pt x="54" y="232"/>
                </a:lnTo>
                <a:lnTo>
                  <a:pt x="53" y="229"/>
                </a:lnTo>
                <a:lnTo>
                  <a:pt x="50" y="228"/>
                </a:lnTo>
                <a:lnTo>
                  <a:pt x="46" y="224"/>
                </a:lnTo>
                <a:lnTo>
                  <a:pt x="42" y="220"/>
                </a:lnTo>
                <a:lnTo>
                  <a:pt x="42" y="213"/>
                </a:lnTo>
                <a:lnTo>
                  <a:pt x="42" y="201"/>
                </a:lnTo>
                <a:lnTo>
                  <a:pt x="43" y="189"/>
                </a:lnTo>
                <a:lnTo>
                  <a:pt x="42" y="186"/>
                </a:lnTo>
                <a:lnTo>
                  <a:pt x="38" y="180"/>
                </a:lnTo>
                <a:lnTo>
                  <a:pt x="35" y="174"/>
                </a:lnTo>
                <a:lnTo>
                  <a:pt x="32" y="167"/>
                </a:lnTo>
                <a:lnTo>
                  <a:pt x="27" y="158"/>
                </a:lnTo>
                <a:lnTo>
                  <a:pt x="24" y="153"/>
                </a:lnTo>
                <a:lnTo>
                  <a:pt x="23" y="147"/>
                </a:lnTo>
                <a:lnTo>
                  <a:pt x="26" y="142"/>
                </a:lnTo>
                <a:lnTo>
                  <a:pt x="26" y="137"/>
                </a:lnTo>
                <a:lnTo>
                  <a:pt x="23" y="134"/>
                </a:lnTo>
                <a:lnTo>
                  <a:pt x="19" y="129"/>
                </a:lnTo>
                <a:lnTo>
                  <a:pt x="19" y="124"/>
                </a:lnTo>
                <a:lnTo>
                  <a:pt x="16" y="119"/>
                </a:lnTo>
                <a:lnTo>
                  <a:pt x="11" y="115"/>
                </a:lnTo>
                <a:lnTo>
                  <a:pt x="8" y="108"/>
                </a:lnTo>
                <a:lnTo>
                  <a:pt x="7" y="102"/>
                </a:lnTo>
                <a:lnTo>
                  <a:pt x="5" y="97"/>
                </a:lnTo>
                <a:lnTo>
                  <a:pt x="4" y="89"/>
                </a:lnTo>
                <a:lnTo>
                  <a:pt x="0" y="83"/>
                </a:lnTo>
                <a:lnTo>
                  <a:pt x="2" y="78"/>
                </a:lnTo>
                <a:lnTo>
                  <a:pt x="5" y="77"/>
                </a:lnTo>
                <a:lnTo>
                  <a:pt x="7" y="70"/>
                </a:lnTo>
                <a:lnTo>
                  <a:pt x="10" y="64"/>
                </a:lnTo>
                <a:lnTo>
                  <a:pt x="10" y="59"/>
                </a:lnTo>
                <a:lnTo>
                  <a:pt x="11" y="53"/>
                </a:lnTo>
                <a:lnTo>
                  <a:pt x="15" y="50"/>
                </a:lnTo>
                <a:lnTo>
                  <a:pt x="16" y="46"/>
                </a:lnTo>
                <a:lnTo>
                  <a:pt x="16" y="42"/>
                </a:lnTo>
                <a:lnTo>
                  <a:pt x="15" y="38"/>
                </a:lnTo>
                <a:lnTo>
                  <a:pt x="10" y="37"/>
                </a:lnTo>
                <a:lnTo>
                  <a:pt x="7" y="34"/>
                </a:lnTo>
                <a:lnTo>
                  <a:pt x="5" y="29"/>
                </a:lnTo>
                <a:lnTo>
                  <a:pt x="7" y="26"/>
                </a:lnTo>
                <a:lnTo>
                  <a:pt x="10" y="23"/>
                </a:lnTo>
                <a:lnTo>
                  <a:pt x="11" y="19"/>
                </a:lnTo>
                <a:lnTo>
                  <a:pt x="8" y="18"/>
                </a:lnTo>
                <a:lnTo>
                  <a:pt x="4" y="16"/>
                </a:lnTo>
                <a:lnTo>
                  <a:pt x="2" y="13"/>
                </a:lnTo>
                <a:lnTo>
                  <a:pt x="2" y="8"/>
                </a:lnTo>
                <a:lnTo>
                  <a:pt x="4" y="5"/>
                </a:lnTo>
                <a:lnTo>
                  <a:pt x="15" y="5"/>
                </a:lnTo>
                <a:close/>
              </a:path>
            </a:pathLst>
          </a:custGeom>
          <a:solidFill>
            <a:srgbClr val="F0AB00"/>
          </a:solidFill>
          <a:ln w="0" algn="ctr">
            <a:solidFill>
              <a:srgbClr val="808080"/>
            </a:solidFill>
            <a:round/>
            <a:headEnd/>
            <a:tailEnd/>
          </a:ln>
          <a:effectLst>
            <a:outerShdw blurRad="50800" dist="50800" dir="5400000" algn="ctr" rotWithShape="0">
              <a:srgbClr val="000000">
                <a:alpha val="40000"/>
              </a:srgbClr>
            </a:outerShdw>
          </a:effectLst>
        </p:spPr>
        <p:txBody>
          <a:bodyPr lIns="101799" tIns="50900" rIns="101799" bIns="50900"/>
          <a:lstStyle/>
          <a:p>
            <a:pPr fontAlgn="auto">
              <a:spcBef>
                <a:spcPts val="0"/>
              </a:spcBef>
              <a:spcAft>
                <a:spcPts val="0"/>
              </a:spcAft>
            </a:pPr>
            <a:endParaRPr lang="en-US" kern="0" dirty="0">
              <a:solidFill>
                <a:srgbClr val="000000"/>
              </a:solidFill>
              <a:latin typeface="Calibri"/>
              <a:ea typeface="ＭＳ Ｐゴシック" pitchFamily="34" charset="-128"/>
              <a:cs typeface="Calibri" pitchFamily="34" charset="0"/>
            </a:endParaRPr>
          </a:p>
        </p:txBody>
      </p:sp>
      <p:sp>
        <p:nvSpPr>
          <p:cNvPr id="13" name="TextBox 12"/>
          <p:cNvSpPr txBox="1"/>
          <p:nvPr/>
        </p:nvSpPr>
        <p:spPr>
          <a:xfrm>
            <a:off x="6032027" y="2788468"/>
            <a:ext cx="1600200" cy="600164"/>
          </a:xfrm>
          <a:prstGeom prst="rect">
            <a:avLst/>
          </a:prstGeom>
          <a:noFill/>
        </p:spPr>
        <p:txBody>
          <a:bodyPr wrap="square" rtlCol="0">
            <a:spAutoFit/>
          </a:bodyPr>
          <a:lstStyle/>
          <a:p>
            <a:pPr algn="ctr"/>
            <a:r>
              <a:rPr lang="sv-SE" sz="1100" b="1" dirty="0" smtClean="0">
                <a:latin typeface="+mn-lt"/>
              </a:rPr>
              <a:t>Iowa</a:t>
            </a:r>
          </a:p>
          <a:p>
            <a:pPr algn="ctr"/>
            <a:r>
              <a:rPr lang="sv-SE" sz="1100" b="1" dirty="0">
                <a:solidFill>
                  <a:srgbClr val="D52B1E"/>
                </a:solidFill>
                <a:latin typeface="+mn-lt"/>
              </a:rPr>
              <a:t>Kim Reynolds </a:t>
            </a:r>
            <a:endParaRPr lang="sv-SE" sz="1100" b="1" dirty="0" smtClean="0">
              <a:solidFill>
                <a:srgbClr val="D52B1E"/>
              </a:solidFill>
              <a:latin typeface="+mn-lt"/>
            </a:endParaRPr>
          </a:p>
          <a:p>
            <a:pPr algn="ctr"/>
            <a:r>
              <a:rPr lang="sv-SE" sz="1100" dirty="0" smtClean="0">
                <a:latin typeface="+mn-lt"/>
              </a:rPr>
              <a:t>vs</a:t>
            </a:r>
            <a:r>
              <a:rPr lang="sv-SE" sz="1100" dirty="0">
                <a:latin typeface="+mn-lt"/>
              </a:rPr>
              <a:t>. Fred Hubbell</a:t>
            </a:r>
            <a:endParaRPr lang="en-US" sz="1100" dirty="0">
              <a:latin typeface="+mn-lt"/>
            </a:endParaRPr>
          </a:p>
        </p:txBody>
      </p:sp>
      <p:sp>
        <p:nvSpPr>
          <p:cNvPr id="14" name="Freeform 38"/>
          <p:cNvSpPr>
            <a:spLocks/>
          </p:cNvSpPr>
          <p:nvPr/>
        </p:nvSpPr>
        <p:spPr bwMode="auto">
          <a:xfrm>
            <a:off x="8305800" y="1881493"/>
            <a:ext cx="561886" cy="662754"/>
          </a:xfrm>
          <a:custGeom>
            <a:avLst/>
            <a:gdLst>
              <a:gd name="T0" fmla="*/ 2147483647 w 361"/>
              <a:gd name="T1" fmla="*/ 2147483647 h 418"/>
              <a:gd name="T2" fmla="*/ 2147483647 w 361"/>
              <a:gd name="T3" fmla="*/ 2147483647 h 418"/>
              <a:gd name="T4" fmla="*/ 2147483647 w 361"/>
              <a:gd name="T5" fmla="*/ 2147483647 h 418"/>
              <a:gd name="T6" fmla="*/ 2147483647 w 361"/>
              <a:gd name="T7" fmla="*/ 2147483647 h 418"/>
              <a:gd name="T8" fmla="*/ 2147483647 w 361"/>
              <a:gd name="T9" fmla="*/ 2147483647 h 418"/>
              <a:gd name="T10" fmla="*/ 2147483647 w 361"/>
              <a:gd name="T11" fmla="*/ 2147483647 h 418"/>
              <a:gd name="T12" fmla="*/ 2147483647 w 361"/>
              <a:gd name="T13" fmla="*/ 2147483647 h 418"/>
              <a:gd name="T14" fmla="*/ 2147483647 w 361"/>
              <a:gd name="T15" fmla="*/ 2147483647 h 418"/>
              <a:gd name="T16" fmla="*/ 2147483647 w 361"/>
              <a:gd name="T17" fmla="*/ 2147483647 h 418"/>
              <a:gd name="T18" fmla="*/ 2147483647 w 361"/>
              <a:gd name="T19" fmla="*/ 2147483647 h 418"/>
              <a:gd name="T20" fmla="*/ 2147483647 w 361"/>
              <a:gd name="T21" fmla="*/ 2147483647 h 418"/>
              <a:gd name="T22" fmla="*/ 2147483647 w 361"/>
              <a:gd name="T23" fmla="*/ 2147483647 h 418"/>
              <a:gd name="T24" fmla="*/ 2147483647 w 361"/>
              <a:gd name="T25" fmla="*/ 2147483647 h 418"/>
              <a:gd name="T26" fmla="*/ 2147483647 w 361"/>
              <a:gd name="T27" fmla="*/ 2147483647 h 418"/>
              <a:gd name="T28" fmla="*/ 2147483647 w 361"/>
              <a:gd name="T29" fmla="*/ 2147483647 h 418"/>
              <a:gd name="T30" fmla="*/ 2147483647 w 361"/>
              <a:gd name="T31" fmla="*/ 0 h 418"/>
              <a:gd name="T32" fmla="*/ 2147483647 w 361"/>
              <a:gd name="T33" fmla="*/ 2147483647 h 418"/>
              <a:gd name="T34" fmla="*/ 2147483647 w 361"/>
              <a:gd name="T35" fmla="*/ 2147483647 h 418"/>
              <a:gd name="T36" fmla="*/ 2147483647 w 361"/>
              <a:gd name="T37" fmla="*/ 2147483647 h 418"/>
              <a:gd name="T38" fmla="*/ 2147483647 w 361"/>
              <a:gd name="T39" fmla="*/ 2147483647 h 418"/>
              <a:gd name="T40" fmla="*/ 2147483647 w 361"/>
              <a:gd name="T41" fmla="*/ 2147483647 h 418"/>
              <a:gd name="T42" fmla="*/ 2147483647 w 361"/>
              <a:gd name="T43" fmla="*/ 2147483647 h 418"/>
              <a:gd name="T44" fmla="*/ 2147483647 w 361"/>
              <a:gd name="T45" fmla="*/ 2147483647 h 418"/>
              <a:gd name="T46" fmla="*/ 2147483647 w 361"/>
              <a:gd name="T47" fmla="*/ 2147483647 h 418"/>
              <a:gd name="T48" fmla="*/ 2147483647 w 361"/>
              <a:gd name="T49" fmla="*/ 2147483647 h 418"/>
              <a:gd name="T50" fmla="*/ 2147483647 w 361"/>
              <a:gd name="T51" fmla="*/ 2147483647 h 418"/>
              <a:gd name="T52" fmla="*/ 2147483647 w 361"/>
              <a:gd name="T53" fmla="*/ 2147483647 h 418"/>
              <a:gd name="T54" fmla="*/ 2147483647 w 361"/>
              <a:gd name="T55" fmla="*/ 2147483647 h 418"/>
              <a:gd name="T56" fmla="*/ 2147483647 w 361"/>
              <a:gd name="T57" fmla="*/ 2147483647 h 418"/>
              <a:gd name="T58" fmla="*/ 2147483647 w 361"/>
              <a:gd name="T59" fmla="*/ 2147483647 h 418"/>
              <a:gd name="T60" fmla="*/ 2147483647 w 361"/>
              <a:gd name="T61" fmla="*/ 2147483647 h 418"/>
              <a:gd name="T62" fmla="*/ 2147483647 w 361"/>
              <a:gd name="T63" fmla="*/ 2147483647 h 418"/>
              <a:gd name="T64" fmla="*/ 2147483647 w 361"/>
              <a:gd name="T65" fmla="*/ 2147483647 h 418"/>
              <a:gd name="T66" fmla="*/ 2147483647 w 361"/>
              <a:gd name="T67" fmla="*/ 2147483647 h 418"/>
              <a:gd name="T68" fmla="*/ 2147483647 w 361"/>
              <a:gd name="T69" fmla="*/ 2147483647 h 418"/>
              <a:gd name="T70" fmla="*/ 2147483647 w 361"/>
              <a:gd name="T71" fmla="*/ 2147483647 h 418"/>
              <a:gd name="T72" fmla="*/ 2147483647 w 361"/>
              <a:gd name="T73" fmla="*/ 2147483647 h 418"/>
              <a:gd name="T74" fmla="*/ 2147483647 w 361"/>
              <a:gd name="T75" fmla="*/ 2147483647 h 418"/>
              <a:gd name="T76" fmla="*/ 2147483647 w 361"/>
              <a:gd name="T77" fmla="*/ 2147483647 h 418"/>
              <a:gd name="T78" fmla="*/ 2147483647 w 361"/>
              <a:gd name="T79" fmla="*/ 2147483647 h 418"/>
              <a:gd name="T80" fmla="*/ 2147483647 w 361"/>
              <a:gd name="T81" fmla="*/ 2147483647 h 418"/>
              <a:gd name="T82" fmla="*/ 2147483647 w 361"/>
              <a:gd name="T83" fmla="*/ 2147483647 h 418"/>
              <a:gd name="T84" fmla="*/ 2147483647 w 361"/>
              <a:gd name="T85" fmla="*/ 2147483647 h 418"/>
              <a:gd name="T86" fmla="*/ 2147483647 w 361"/>
              <a:gd name="T87" fmla="*/ 2147483647 h 418"/>
              <a:gd name="T88" fmla="*/ 2147483647 w 361"/>
              <a:gd name="T89" fmla="*/ 2147483647 h 418"/>
              <a:gd name="T90" fmla="*/ 2147483647 w 361"/>
              <a:gd name="T91" fmla="*/ 2147483647 h 418"/>
              <a:gd name="T92" fmla="*/ 2147483647 w 361"/>
              <a:gd name="T93" fmla="*/ 2147483647 h 418"/>
              <a:gd name="T94" fmla="*/ 2147483647 w 361"/>
              <a:gd name="T95" fmla="*/ 2147483647 h 418"/>
              <a:gd name="T96" fmla="*/ 2147483647 w 361"/>
              <a:gd name="T97" fmla="*/ 2147483647 h 418"/>
              <a:gd name="T98" fmla="*/ 2147483647 w 361"/>
              <a:gd name="T99" fmla="*/ 2147483647 h 418"/>
              <a:gd name="T100" fmla="*/ 2147483647 w 361"/>
              <a:gd name="T101" fmla="*/ 2147483647 h 418"/>
              <a:gd name="T102" fmla="*/ 2147483647 w 361"/>
              <a:gd name="T103" fmla="*/ 2147483647 h 418"/>
              <a:gd name="T104" fmla="*/ 2147483647 w 361"/>
              <a:gd name="T105" fmla="*/ 2147483647 h 418"/>
              <a:gd name="T106" fmla="*/ 2147483647 w 361"/>
              <a:gd name="T107" fmla="*/ 2147483647 h 418"/>
              <a:gd name="T108" fmla="*/ 2147483647 w 361"/>
              <a:gd name="T109" fmla="*/ 2147483647 h 418"/>
              <a:gd name="T110" fmla="*/ 2147483647 w 361"/>
              <a:gd name="T111" fmla="*/ 2147483647 h 418"/>
              <a:gd name="T112" fmla="*/ 2147483647 w 361"/>
              <a:gd name="T113" fmla="*/ 2147483647 h 418"/>
              <a:gd name="T114" fmla="*/ 2147483647 w 361"/>
              <a:gd name="T115" fmla="*/ 2147483647 h 418"/>
              <a:gd name="T116" fmla="*/ 2147483647 w 361"/>
              <a:gd name="T117" fmla="*/ 2147483647 h 418"/>
              <a:gd name="T118" fmla="*/ 2147483647 w 361"/>
              <a:gd name="T119" fmla="*/ 2147483647 h 418"/>
              <a:gd name="T120" fmla="*/ 2147483647 w 361"/>
              <a:gd name="T121" fmla="*/ 2147483647 h 418"/>
              <a:gd name="T122" fmla="*/ 2147483647 w 361"/>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
              <a:gd name="T187" fmla="*/ 0 h 418"/>
              <a:gd name="T188" fmla="*/ 361 w 361"/>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 h="418">
                <a:moveTo>
                  <a:pt x="0" y="80"/>
                </a:moveTo>
                <a:lnTo>
                  <a:pt x="16" y="78"/>
                </a:lnTo>
                <a:lnTo>
                  <a:pt x="22" y="75"/>
                </a:lnTo>
                <a:lnTo>
                  <a:pt x="35" y="75"/>
                </a:lnTo>
                <a:lnTo>
                  <a:pt x="46" y="73"/>
                </a:lnTo>
                <a:lnTo>
                  <a:pt x="56" y="72"/>
                </a:lnTo>
                <a:lnTo>
                  <a:pt x="64" y="69"/>
                </a:lnTo>
                <a:lnTo>
                  <a:pt x="86" y="70"/>
                </a:lnTo>
                <a:lnTo>
                  <a:pt x="94" y="67"/>
                </a:lnTo>
                <a:lnTo>
                  <a:pt x="99" y="65"/>
                </a:lnTo>
                <a:lnTo>
                  <a:pt x="106" y="67"/>
                </a:lnTo>
                <a:lnTo>
                  <a:pt x="119" y="69"/>
                </a:lnTo>
                <a:lnTo>
                  <a:pt x="132" y="70"/>
                </a:lnTo>
                <a:lnTo>
                  <a:pt x="140" y="76"/>
                </a:lnTo>
                <a:lnTo>
                  <a:pt x="146" y="80"/>
                </a:lnTo>
                <a:lnTo>
                  <a:pt x="154" y="80"/>
                </a:lnTo>
                <a:lnTo>
                  <a:pt x="162" y="80"/>
                </a:lnTo>
                <a:lnTo>
                  <a:pt x="167" y="84"/>
                </a:lnTo>
                <a:lnTo>
                  <a:pt x="180" y="83"/>
                </a:lnTo>
                <a:lnTo>
                  <a:pt x="197" y="81"/>
                </a:lnTo>
                <a:lnTo>
                  <a:pt x="205" y="80"/>
                </a:lnTo>
                <a:lnTo>
                  <a:pt x="216" y="75"/>
                </a:lnTo>
                <a:lnTo>
                  <a:pt x="226" y="70"/>
                </a:lnTo>
                <a:lnTo>
                  <a:pt x="237" y="70"/>
                </a:lnTo>
                <a:lnTo>
                  <a:pt x="246" y="65"/>
                </a:lnTo>
                <a:lnTo>
                  <a:pt x="256" y="56"/>
                </a:lnTo>
                <a:lnTo>
                  <a:pt x="270" y="46"/>
                </a:lnTo>
                <a:lnTo>
                  <a:pt x="286" y="32"/>
                </a:lnTo>
                <a:lnTo>
                  <a:pt x="300" y="21"/>
                </a:lnTo>
                <a:lnTo>
                  <a:pt x="316" y="11"/>
                </a:lnTo>
                <a:lnTo>
                  <a:pt x="329" y="3"/>
                </a:lnTo>
                <a:lnTo>
                  <a:pt x="338" y="0"/>
                </a:lnTo>
                <a:lnTo>
                  <a:pt x="342" y="16"/>
                </a:lnTo>
                <a:lnTo>
                  <a:pt x="342" y="30"/>
                </a:lnTo>
                <a:lnTo>
                  <a:pt x="348" y="57"/>
                </a:lnTo>
                <a:lnTo>
                  <a:pt x="348" y="67"/>
                </a:lnTo>
                <a:lnTo>
                  <a:pt x="353" y="84"/>
                </a:lnTo>
                <a:lnTo>
                  <a:pt x="353" y="102"/>
                </a:lnTo>
                <a:lnTo>
                  <a:pt x="356" y="115"/>
                </a:lnTo>
                <a:lnTo>
                  <a:pt x="359" y="126"/>
                </a:lnTo>
                <a:lnTo>
                  <a:pt x="361" y="150"/>
                </a:lnTo>
                <a:lnTo>
                  <a:pt x="358" y="162"/>
                </a:lnTo>
                <a:lnTo>
                  <a:pt x="358" y="183"/>
                </a:lnTo>
                <a:lnTo>
                  <a:pt x="356" y="202"/>
                </a:lnTo>
                <a:lnTo>
                  <a:pt x="356" y="221"/>
                </a:lnTo>
                <a:lnTo>
                  <a:pt x="353" y="238"/>
                </a:lnTo>
                <a:lnTo>
                  <a:pt x="353" y="253"/>
                </a:lnTo>
                <a:lnTo>
                  <a:pt x="351" y="262"/>
                </a:lnTo>
                <a:lnTo>
                  <a:pt x="343" y="272"/>
                </a:lnTo>
                <a:lnTo>
                  <a:pt x="335" y="285"/>
                </a:lnTo>
                <a:lnTo>
                  <a:pt x="326" y="293"/>
                </a:lnTo>
                <a:lnTo>
                  <a:pt x="321" y="297"/>
                </a:lnTo>
                <a:lnTo>
                  <a:pt x="310" y="299"/>
                </a:lnTo>
                <a:lnTo>
                  <a:pt x="303" y="300"/>
                </a:lnTo>
                <a:lnTo>
                  <a:pt x="300" y="305"/>
                </a:lnTo>
                <a:lnTo>
                  <a:pt x="297" y="312"/>
                </a:lnTo>
                <a:lnTo>
                  <a:pt x="292" y="315"/>
                </a:lnTo>
                <a:lnTo>
                  <a:pt x="286" y="316"/>
                </a:lnTo>
                <a:lnTo>
                  <a:pt x="284" y="324"/>
                </a:lnTo>
                <a:lnTo>
                  <a:pt x="286" y="332"/>
                </a:lnTo>
                <a:lnTo>
                  <a:pt x="284" y="340"/>
                </a:lnTo>
                <a:lnTo>
                  <a:pt x="286" y="348"/>
                </a:lnTo>
                <a:lnTo>
                  <a:pt x="284" y="354"/>
                </a:lnTo>
                <a:lnTo>
                  <a:pt x="281" y="356"/>
                </a:lnTo>
                <a:lnTo>
                  <a:pt x="275" y="358"/>
                </a:lnTo>
                <a:lnTo>
                  <a:pt x="272" y="350"/>
                </a:lnTo>
                <a:lnTo>
                  <a:pt x="267" y="348"/>
                </a:lnTo>
                <a:lnTo>
                  <a:pt x="264" y="350"/>
                </a:lnTo>
                <a:lnTo>
                  <a:pt x="261" y="356"/>
                </a:lnTo>
                <a:lnTo>
                  <a:pt x="256" y="359"/>
                </a:lnTo>
                <a:lnTo>
                  <a:pt x="256" y="366"/>
                </a:lnTo>
                <a:lnTo>
                  <a:pt x="254" y="372"/>
                </a:lnTo>
                <a:lnTo>
                  <a:pt x="254" y="378"/>
                </a:lnTo>
                <a:lnTo>
                  <a:pt x="256" y="385"/>
                </a:lnTo>
                <a:lnTo>
                  <a:pt x="259" y="389"/>
                </a:lnTo>
                <a:lnTo>
                  <a:pt x="257" y="396"/>
                </a:lnTo>
                <a:lnTo>
                  <a:pt x="253" y="399"/>
                </a:lnTo>
                <a:lnTo>
                  <a:pt x="249" y="404"/>
                </a:lnTo>
                <a:lnTo>
                  <a:pt x="249" y="408"/>
                </a:lnTo>
                <a:lnTo>
                  <a:pt x="248" y="412"/>
                </a:lnTo>
                <a:lnTo>
                  <a:pt x="242" y="413"/>
                </a:lnTo>
                <a:lnTo>
                  <a:pt x="237" y="416"/>
                </a:lnTo>
                <a:lnTo>
                  <a:pt x="229" y="418"/>
                </a:lnTo>
                <a:lnTo>
                  <a:pt x="224" y="415"/>
                </a:lnTo>
                <a:lnTo>
                  <a:pt x="216" y="408"/>
                </a:lnTo>
                <a:lnTo>
                  <a:pt x="208" y="405"/>
                </a:lnTo>
                <a:lnTo>
                  <a:pt x="202" y="402"/>
                </a:lnTo>
                <a:lnTo>
                  <a:pt x="200" y="394"/>
                </a:lnTo>
                <a:lnTo>
                  <a:pt x="199" y="391"/>
                </a:lnTo>
                <a:lnTo>
                  <a:pt x="199" y="386"/>
                </a:lnTo>
                <a:lnTo>
                  <a:pt x="194" y="386"/>
                </a:lnTo>
                <a:lnTo>
                  <a:pt x="189" y="386"/>
                </a:lnTo>
                <a:lnTo>
                  <a:pt x="186" y="388"/>
                </a:lnTo>
                <a:lnTo>
                  <a:pt x="184" y="394"/>
                </a:lnTo>
                <a:lnTo>
                  <a:pt x="180" y="399"/>
                </a:lnTo>
                <a:lnTo>
                  <a:pt x="175" y="404"/>
                </a:lnTo>
                <a:lnTo>
                  <a:pt x="168" y="407"/>
                </a:lnTo>
                <a:lnTo>
                  <a:pt x="160" y="407"/>
                </a:lnTo>
                <a:lnTo>
                  <a:pt x="154" y="401"/>
                </a:lnTo>
                <a:lnTo>
                  <a:pt x="149" y="397"/>
                </a:lnTo>
                <a:lnTo>
                  <a:pt x="145" y="397"/>
                </a:lnTo>
                <a:lnTo>
                  <a:pt x="141" y="397"/>
                </a:lnTo>
                <a:lnTo>
                  <a:pt x="140" y="399"/>
                </a:lnTo>
                <a:lnTo>
                  <a:pt x="137" y="404"/>
                </a:lnTo>
                <a:lnTo>
                  <a:pt x="133" y="405"/>
                </a:lnTo>
                <a:lnTo>
                  <a:pt x="130" y="410"/>
                </a:lnTo>
                <a:lnTo>
                  <a:pt x="129" y="408"/>
                </a:lnTo>
                <a:lnTo>
                  <a:pt x="126" y="405"/>
                </a:lnTo>
                <a:lnTo>
                  <a:pt x="119" y="401"/>
                </a:lnTo>
                <a:lnTo>
                  <a:pt x="114" y="396"/>
                </a:lnTo>
                <a:lnTo>
                  <a:pt x="110" y="393"/>
                </a:lnTo>
                <a:lnTo>
                  <a:pt x="100" y="394"/>
                </a:lnTo>
                <a:lnTo>
                  <a:pt x="92" y="394"/>
                </a:lnTo>
                <a:lnTo>
                  <a:pt x="86" y="393"/>
                </a:lnTo>
                <a:lnTo>
                  <a:pt x="81" y="386"/>
                </a:lnTo>
                <a:lnTo>
                  <a:pt x="78" y="378"/>
                </a:lnTo>
                <a:lnTo>
                  <a:pt x="73" y="374"/>
                </a:lnTo>
                <a:lnTo>
                  <a:pt x="67" y="367"/>
                </a:lnTo>
                <a:lnTo>
                  <a:pt x="60" y="364"/>
                </a:lnTo>
                <a:lnTo>
                  <a:pt x="52" y="364"/>
                </a:lnTo>
                <a:lnTo>
                  <a:pt x="46" y="361"/>
                </a:lnTo>
                <a:lnTo>
                  <a:pt x="38" y="358"/>
                </a:lnTo>
                <a:lnTo>
                  <a:pt x="33" y="359"/>
                </a:lnTo>
                <a:lnTo>
                  <a:pt x="27" y="366"/>
                </a:lnTo>
                <a:lnTo>
                  <a:pt x="0" y="80"/>
                </a:lnTo>
                <a:close/>
              </a:path>
            </a:pathLst>
          </a:custGeom>
          <a:solidFill>
            <a:srgbClr val="F0AB00"/>
          </a:solidFill>
          <a:ln w="3175" algn="ctr">
            <a:solidFill>
              <a:schemeClr val="bg1">
                <a:lumMod val="50000"/>
              </a:schemeClr>
            </a:solidFill>
            <a:round/>
            <a:headEnd/>
            <a:tailEnd/>
          </a:ln>
          <a:effectLst>
            <a:outerShdw blurRad="50800" dist="50800" dir="5400000" algn="ctr" rotWithShape="0">
              <a:srgbClr val="000000">
                <a:alpha val="40000"/>
              </a:srgbClr>
            </a:outerShdw>
          </a:effectLst>
        </p:spPr>
        <p:txBody>
          <a:bodyPr lIns="101799" tIns="50900" rIns="101799" bIns="50900"/>
          <a:lstStyle/>
          <a:p>
            <a:pPr fontAlgn="auto">
              <a:spcBef>
                <a:spcPts val="0"/>
              </a:spcBef>
              <a:spcAft>
                <a:spcPts val="0"/>
              </a:spcAft>
            </a:pPr>
            <a:endParaRPr lang="en-US" kern="0" dirty="0">
              <a:solidFill>
                <a:srgbClr val="000000"/>
              </a:solidFill>
              <a:latin typeface="Calibri"/>
              <a:ea typeface="ＭＳ Ｐゴシック" pitchFamily="34" charset="-128"/>
              <a:cs typeface="Calibri" pitchFamily="34" charset="0"/>
            </a:endParaRPr>
          </a:p>
        </p:txBody>
      </p:sp>
      <p:sp>
        <p:nvSpPr>
          <p:cNvPr id="15" name="TextBox 14"/>
          <p:cNvSpPr txBox="1"/>
          <p:nvPr/>
        </p:nvSpPr>
        <p:spPr>
          <a:xfrm>
            <a:off x="7786643" y="2780773"/>
            <a:ext cx="1600200" cy="615553"/>
          </a:xfrm>
          <a:prstGeom prst="rect">
            <a:avLst/>
          </a:prstGeom>
          <a:noFill/>
        </p:spPr>
        <p:txBody>
          <a:bodyPr wrap="square" rtlCol="0">
            <a:spAutoFit/>
          </a:bodyPr>
          <a:lstStyle/>
          <a:p>
            <a:pPr algn="ctr"/>
            <a:r>
              <a:rPr lang="sv-SE" sz="1100" b="1" dirty="0" smtClean="0">
                <a:latin typeface="+mn-lt"/>
              </a:rPr>
              <a:t>Ohio</a:t>
            </a:r>
          </a:p>
          <a:p>
            <a:pPr algn="ctr"/>
            <a:r>
              <a:rPr lang="sv-SE" sz="1100" b="1" dirty="0">
                <a:solidFill>
                  <a:srgbClr val="D52B1E"/>
                </a:solidFill>
                <a:latin typeface="+mn-lt"/>
              </a:rPr>
              <a:t>Mike </a:t>
            </a:r>
            <a:r>
              <a:rPr lang="sv-SE" sz="1100" b="1" dirty="0" smtClean="0">
                <a:solidFill>
                  <a:srgbClr val="D52B1E"/>
                </a:solidFill>
                <a:latin typeface="+mn-lt"/>
              </a:rPr>
              <a:t>DeWine</a:t>
            </a:r>
            <a:r>
              <a:rPr lang="sv-SE" sz="1100" dirty="0" smtClean="0">
                <a:solidFill>
                  <a:srgbClr val="D52B1E"/>
                </a:solidFill>
                <a:latin typeface="+mn-lt"/>
              </a:rPr>
              <a:t> </a:t>
            </a:r>
          </a:p>
          <a:p>
            <a:pPr algn="ctr"/>
            <a:r>
              <a:rPr lang="sv-SE" sz="1100" dirty="0" smtClean="0">
                <a:latin typeface="+mn-lt"/>
              </a:rPr>
              <a:t>vs</a:t>
            </a:r>
            <a:r>
              <a:rPr lang="sv-SE" sz="1100" dirty="0">
                <a:latin typeface="+mn-lt"/>
              </a:rPr>
              <a:t>. </a:t>
            </a:r>
            <a:r>
              <a:rPr lang="sv-SE" sz="1100" dirty="0" smtClean="0">
                <a:latin typeface="+mn-lt"/>
              </a:rPr>
              <a:t>Richard </a:t>
            </a:r>
            <a:r>
              <a:rPr lang="sv-SE" sz="1100" dirty="0">
                <a:latin typeface="+mn-lt"/>
              </a:rPr>
              <a:t>Cordray </a:t>
            </a:r>
            <a:endParaRPr lang="en-US" sz="1100" dirty="0">
              <a:latin typeface="+mn-lt"/>
            </a:endParaRPr>
          </a:p>
        </p:txBody>
      </p:sp>
      <p:sp>
        <p:nvSpPr>
          <p:cNvPr id="16" name="Freeform 15"/>
          <p:cNvSpPr>
            <a:spLocks/>
          </p:cNvSpPr>
          <p:nvPr/>
        </p:nvSpPr>
        <p:spPr bwMode="auto">
          <a:xfrm>
            <a:off x="1116640" y="3328068"/>
            <a:ext cx="940760" cy="1812328"/>
          </a:xfrm>
          <a:custGeom>
            <a:avLst/>
            <a:gdLst>
              <a:gd name="T0" fmla="*/ 2147483647 w 669"/>
              <a:gd name="T1" fmla="*/ 2147483647 h 1236"/>
              <a:gd name="T2" fmla="*/ 2147483647 w 669"/>
              <a:gd name="T3" fmla="*/ 2147483647 h 1236"/>
              <a:gd name="T4" fmla="*/ 2147483647 w 669"/>
              <a:gd name="T5" fmla="*/ 2147483647 h 1236"/>
              <a:gd name="T6" fmla="*/ 2147483647 w 669"/>
              <a:gd name="T7" fmla="*/ 2147483647 h 1236"/>
              <a:gd name="T8" fmla="*/ 2147483647 w 669"/>
              <a:gd name="T9" fmla="*/ 2147483647 h 1236"/>
              <a:gd name="T10" fmla="*/ 2147483647 w 669"/>
              <a:gd name="T11" fmla="*/ 2147483647 h 1236"/>
              <a:gd name="T12" fmla="*/ 2147483647 w 669"/>
              <a:gd name="T13" fmla="*/ 2147483647 h 1236"/>
              <a:gd name="T14" fmla="*/ 2147483647 w 669"/>
              <a:gd name="T15" fmla="*/ 2147483647 h 1236"/>
              <a:gd name="T16" fmla="*/ 2147483647 w 669"/>
              <a:gd name="T17" fmla="*/ 2147483647 h 1236"/>
              <a:gd name="T18" fmla="*/ 2147483647 w 669"/>
              <a:gd name="T19" fmla="*/ 2147483647 h 1236"/>
              <a:gd name="T20" fmla="*/ 2147483647 w 669"/>
              <a:gd name="T21" fmla="*/ 2147483647 h 1236"/>
              <a:gd name="T22" fmla="*/ 2147483647 w 669"/>
              <a:gd name="T23" fmla="*/ 2147483647 h 1236"/>
              <a:gd name="T24" fmla="*/ 2147483647 w 669"/>
              <a:gd name="T25" fmla="*/ 2147483647 h 1236"/>
              <a:gd name="T26" fmla="*/ 2147483647 w 669"/>
              <a:gd name="T27" fmla="*/ 2147483647 h 1236"/>
              <a:gd name="T28" fmla="*/ 2147483647 w 669"/>
              <a:gd name="T29" fmla="*/ 2147483647 h 1236"/>
              <a:gd name="T30" fmla="*/ 2147483647 w 669"/>
              <a:gd name="T31" fmla="*/ 2147483647 h 1236"/>
              <a:gd name="T32" fmla="*/ 2147483647 w 669"/>
              <a:gd name="T33" fmla="*/ 2147483647 h 1236"/>
              <a:gd name="T34" fmla="*/ 2147483647 w 669"/>
              <a:gd name="T35" fmla="*/ 2147483647 h 1236"/>
              <a:gd name="T36" fmla="*/ 2147483647 w 669"/>
              <a:gd name="T37" fmla="*/ 2147483647 h 1236"/>
              <a:gd name="T38" fmla="*/ 2147483647 w 669"/>
              <a:gd name="T39" fmla="*/ 2147483647 h 1236"/>
              <a:gd name="T40" fmla="*/ 2147483647 w 669"/>
              <a:gd name="T41" fmla="*/ 2147483647 h 1236"/>
              <a:gd name="T42" fmla="*/ 2147483647 w 669"/>
              <a:gd name="T43" fmla="*/ 2147483647 h 1236"/>
              <a:gd name="T44" fmla="*/ 2147483647 w 669"/>
              <a:gd name="T45" fmla="*/ 2147483647 h 1236"/>
              <a:gd name="T46" fmla="*/ 2147483647 w 669"/>
              <a:gd name="T47" fmla="*/ 2147483647 h 1236"/>
              <a:gd name="T48" fmla="*/ 2147483647 w 669"/>
              <a:gd name="T49" fmla="*/ 2147483647 h 1236"/>
              <a:gd name="T50" fmla="*/ 2147483647 w 669"/>
              <a:gd name="T51" fmla="*/ 2147483647 h 1236"/>
              <a:gd name="T52" fmla="*/ 2147483647 w 669"/>
              <a:gd name="T53" fmla="*/ 2147483647 h 1236"/>
              <a:gd name="T54" fmla="*/ 2147483647 w 669"/>
              <a:gd name="T55" fmla="*/ 2147483647 h 1236"/>
              <a:gd name="T56" fmla="*/ 2147483647 w 669"/>
              <a:gd name="T57" fmla="*/ 2147483647 h 1236"/>
              <a:gd name="T58" fmla="*/ 2147483647 w 669"/>
              <a:gd name="T59" fmla="*/ 2147483647 h 1236"/>
              <a:gd name="T60" fmla="*/ 2147483647 w 669"/>
              <a:gd name="T61" fmla="*/ 2147483647 h 1236"/>
              <a:gd name="T62" fmla="*/ 2147483647 w 669"/>
              <a:gd name="T63" fmla="*/ 2147483647 h 1236"/>
              <a:gd name="T64" fmla="*/ 2147483647 w 669"/>
              <a:gd name="T65" fmla="*/ 2147483647 h 1236"/>
              <a:gd name="T66" fmla="*/ 2147483647 w 669"/>
              <a:gd name="T67" fmla="*/ 2147483647 h 1236"/>
              <a:gd name="T68" fmla="*/ 2147483647 w 669"/>
              <a:gd name="T69" fmla="*/ 2147483647 h 1236"/>
              <a:gd name="T70" fmla="*/ 2147483647 w 669"/>
              <a:gd name="T71" fmla="*/ 2147483647 h 1236"/>
              <a:gd name="T72" fmla="*/ 2147483647 w 669"/>
              <a:gd name="T73" fmla="*/ 2147483647 h 1236"/>
              <a:gd name="T74" fmla="*/ 2147483647 w 669"/>
              <a:gd name="T75" fmla="*/ 2147483647 h 1236"/>
              <a:gd name="T76" fmla="*/ 2147483647 w 669"/>
              <a:gd name="T77" fmla="*/ 2147483647 h 1236"/>
              <a:gd name="T78" fmla="*/ 2147483647 w 669"/>
              <a:gd name="T79" fmla="*/ 2147483647 h 1236"/>
              <a:gd name="T80" fmla="*/ 2147483647 w 669"/>
              <a:gd name="T81" fmla="*/ 2147483647 h 1236"/>
              <a:gd name="T82" fmla="*/ 2147483647 w 669"/>
              <a:gd name="T83" fmla="*/ 2147483647 h 1236"/>
              <a:gd name="T84" fmla="*/ 2147483647 w 669"/>
              <a:gd name="T85" fmla="*/ 2147483647 h 1236"/>
              <a:gd name="T86" fmla="*/ 2147483647 w 669"/>
              <a:gd name="T87" fmla="*/ 2147483647 h 1236"/>
              <a:gd name="T88" fmla="*/ 2147483647 w 669"/>
              <a:gd name="T89" fmla="*/ 2147483647 h 1236"/>
              <a:gd name="T90" fmla="*/ 2147483647 w 669"/>
              <a:gd name="T91" fmla="*/ 2147483647 h 1236"/>
              <a:gd name="T92" fmla="*/ 2147483647 w 669"/>
              <a:gd name="T93" fmla="*/ 2147483647 h 1236"/>
              <a:gd name="T94" fmla="*/ 2147483647 w 669"/>
              <a:gd name="T95" fmla="*/ 2147483647 h 1236"/>
              <a:gd name="T96" fmla="*/ 2147483647 w 669"/>
              <a:gd name="T97" fmla="*/ 2147483647 h 1236"/>
              <a:gd name="T98" fmla="*/ 2147483647 w 669"/>
              <a:gd name="T99" fmla="*/ 2147483647 h 1236"/>
              <a:gd name="T100" fmla="*/ 2147483647 w 669"/>
              <a:gd name="T101" fmla="*/ 2147483647 h 1236"/>
              <a:gd name="T102" fmla="*/ 2147483647 w 669"/>
              <a:gd name="T103" fmla="*/ 2147483647 h 1236"/>
              <a:gd name="T104" fmla="*/ 2147483647 w 669"/>
              <a:gd name="T105" fmla="*/ 2147483647 h 1236"/>
              <a:gd name="T106" fmla="*/ 2147483647 w 669"/>
              <a:gd name="T107" fmla="*/ 2147483647 h 1236"/>
              <a:gd name="T108" fmla="*/ 2147483647 w 669"/>
              <a:gd name="T109" fmla="*/ 2147483647 h 1236"/>
              <a:gd name="T110" fmla="*/ 2147483647 w 669"/>
              <a:gd name="T111" fmla="*/ 2147483647 h 1236"/>
              <a:gd name="T112" fmla="*/ 2147483647 w 669"/>
              <a:gd name="T113" fmla="*/ 2147483647 h 1236"/>
              <a:gd name="T114" fmla="*/ 2147483647 w 669"/>
              <a:gd name="T115" fmla="*/ 2147483647 h 1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9"/>
              <a:gd name="T175" fmla="*/ 0 h 1236"/>
              <a:gd name="T176" fmla="*/ 669 w 669"/>
              <a:gd name="T177" fmla="*/ 1236 h 1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9" h="1236">
                <a:moveTo>
                  <a:pt x="572" y="1236"/>
                </a:moveTo>
                <a:lnTo>
                  <a:pt x="558" y="1236"/>
                </a:lnTo>
                <a:lnTo>
                  <a:pt x="548" y="1236"/>
                </a:lnTo>
                <a:lnTo>
                  <a:pt x="539" y="1229"/>
                </a:lnTo>
                <a:lnTo>
                  <a:pt x="527" y="1229"/>
                </a:lnTo>
                <a:lnTo>
                  <a:pt x="510" y="1228"/>
                </a:lnTo>
                <a:lnTo>
                  <a:pt x="494" y="1225"/>
                </a:lnTo>
                <a:lnTo>
                  <a:pt x="480" y="1221"/>
                </a:lnTo>
                <a:lnTo>
                  <a:pt x="465" y="1220"/>
                </a:lnTo>
                <a:lnTo>
                  <a:pt x="451" y="1220"/>
                </a:lnTo>
                <a:lnTo>
                  <a:pt x="437" y="1217"/>
                </a:lnTo>
                <a:lnTo>
                  <a:pt x="429" y="1215"/>
                </a:lnTo>
                <a:lnTo>
                  <a:pt x="416" y="1215"/>
                </a:lnTo>
                <a:lnTo>
                  <a:pt x="407" y="1210"/>
                </a:lnTo>
                <a:lnTo>
                  <a:pt x="397" y="1207"/>
                </a:lnTo>
                <a:lnTo>
                  <a:pt x="381" y="1209"/>
                </a:lnTo>
                <a:lnTo>
                  <a:pt x="375" y="1210"/>
                </a:lnTo>
                <a:lnTo>
                  <a:pt x="370" y="1204"/>
                </a:lnTo>
                <a:lnTo>
                  <a:pt x="370" y="1199"/>
                </a:lnTo>
                <a:lnTo>
                  <a:pt x="372" y="1187"/>
                </a:lnTo>
                <a:lnTo>
                  <a:pt x="373" y="1185"/>
                </a:lnTo>
                <a:lnTo>
                  <a:pt x="375" y="1180"/>
                </a:lnTo>
                <a:lnTo>
                  <a:pt x="375" y="1167"/>
                </a:lnTo>
                <a:lnTo>
                  <a:pt x="375" y="1153"/>
                </a:lnTo>
                <a:lnTo>
                  <a:pt x="370" y="1142"/>
                </a:lnTo>
                <a:lnTo>
                  <a:pt x="369" y="1134"/>
                </a:lnTo>
                <a:lnTo>
                  <a:pt x="365" y="1126"/>
                </a:lnTo>
                <a:lnTo>
                  <a:pt x="359" y="1115"/>
                </a:lnTo>
                <a:lnTo>
                  <a:pt x="351" y="1107"/>
                </a:lnTo>
                <a:lnTo>
                  <a:pt x="343" y="1094"/>
                </a:lnTo>
                <a:lnTo>
                  <a:pt x="334" y="1083"/>
                </a:lnTo>
                <a:lnTo>
                  <a:pt x="326" y="1067"/>
                </a:lnTo>
                <a:lnTo>
                  <a:pt x="318" y="1056"/>
                </a:lnTo>
                <a:lnTo>
                  <a:pt x="308" y="1051"/>
                </a:lnTo>
                <a:lnTo>
                  <a:pt x="295" y="1045"/>
                </a:lnTo>
                <a:lnTo>
                  <a:pt x="291" y="1039"/>
                </a:lnTo>
                <a:lnTo>
                  <a:pt x="292" y="1031"/>
                </a:lnTo>
                <a:lnTo>
                  <a:pt x="292" y="1023"/>
                </a:lnTo>
                <a:lnTo>
                  <a:pt x="291" y="1017"/>
                </a:lnTo>
                <a:lnTo>
                  <a:pt x="289" y="1013"/>
                </a:lnTo>
                <a:lnTo>
                  <a:pt x="289" y="1010"/>
                </a:lnTo>
                <a:lnTo>
                  <a:pt x="287" y="1009"/>
                </a:lnTo>
                <a:lnTo>
                  <a:pt x="281" y="1005"/>
                </a:lnTo>
                <a:lnTo>
                  <a:pt x="276" y="1002"/>
                </a:lnTo>
                <a:lnTo>
                  <a:pt x="268" y="1004"/>
                </a:lnTo>
                <a:lnTo>
                  <a:pt x="264" y="1007"/>
                </a:lnTo>
                <a:lnTo>
                  <a:pt x="259" y="1002"/>
                </a:lnTo>
                <a:lnTo>
                  <a:pt x="241" y="986"/>
                </a:lnTo>
                <a:lnTo>
                  <a:pt x="229" y="975"/>
                </a:lnTo>
                <a:lnTo>
                  <a:pt x="227" y="969"/>
                </a:lnTo>
                <a:lnTo>
                  <a:pt x="222" y="963"/>
                </a:lnTo>
                <a:lnTo>
                  <a:pt x="211" y="955"/>
                </a:lnTo>
                <a:lnTo>
                  <a:pt x="202" y="943"/>
                </a:lnTo>
                <a:lnTo>
                  <a:pt x="195" y="939"/>
                </a:lnTo>
                <a:lnTo>
                  <a:pt x="187" y="939"/>
                </a:lnTo>
                <a:lnTo>
                  <a:pt x="179" y="939"/>
                </a:lnTo>
                <a:lnTo>
                  <a:pt x="171" y="931"/>
                </a:lnTo>
                <a:lnTo>
                  <a:pt x="159" y="920"/>
                </a:lnTo>
                <a:lnTo>
                  <a:pt x="149" y="915"/>
                </a:lnTo>
                <a:lnTo>
                  <a:pt x="138" y="910"/>
                </a:lnTo>
                <a:lnTo>
                  <a:pt x="129" y="904"/>
                </a:lnTo>
                <a:lnTo>
                  <a:pt x="122" y="897"/>
                </a:lnTo>
                <a:lnTo>
                  <a:pt x="124" y="889"/>
                </a:lnTo>
                <a:lnTo>
                  <a:pt x="125" y="885"/>
                </a:lnTo>
                <a:lnTo>
                  <a:pt x="125" y="875"/>
                </a:lnTo>
                <a:lnTo>
                  <a:pt x="127" y="867"/>
                </a:lnTo>
                <a:lnTo>
                  <a:pt x="127" y="858"/>
                </a:lnTo>
                <a:lnTo>
                  <a:pt x="133" y="850"/>
                </a:lnTo>
                <a:lnTo>
                  <a:pt x="137" y="845"/>
                </a:lnTo>
                <a:lnTo>
                  <a:pt x="137" y="837"/>
                </a:lnTo>
                <a:lnTo>
                  <a:pt x="133" y="831"/>
                </a:lnTo>
                <a:lnTo>
                  <a:pt x="125" y="823"/>
                </a:lnTo>
                <a:lnTo>
                  <a:pt x="121" y="818"/>
                </a:lnTo>
                <a:lnTo>
                  <a:pt x="119" y="812"/>
                </a:lnTo>
                <a:lnTo>
                  <a:pt x="124" y="802"/>
                </a:lnTo>
                <a:lnTo>
                  <a:pt x="117" y="791"/>
                </a:lnTo>
                <a:lnTo>
                  <a:pt x="113" y="781"/>
                </a:lnTo>
                <a:lnTo>
                  <a:pt x="111" y="772"/>
                </a:lnTo>
                <a:lnTo>
                  <a:pt x="106" y="762"/>
                </a:lnTo>
                <a:lnTo>
                  <a:pt x="100" y="754"/>
                </a:lnTo>
                <a:lnTo>
                  <a:pt x="97" y="742"/>
                </a:lnTo>
                <a:lnTo>
                  <a:pt x="89" y="727"/>
                </a:lnTo>
                <a:lnTo>
                  <a:pt x="86" y="719"/>
                </a:lnTo>
                <a:lnTo>
                  <a:pt x="81" y="708"/>
                </a:lnTo>
                <a:lnTo>
                  <a:pt x="79" y="700"/>
                </a:lnTo>
                <a:lnTo>
                  <a:pt x="76" y="694"/>
                </a:lnTo>
                <a:lnTo>
                  <a:pt x="75" y="686"/>
                </a:lnTo>
                <a:lnTo>
                  <a:pt x="71" y="678"/>
                </a:lnTo>
                <a:lnTo>
                  <a:pt x="63" y="670"/>
                </a:lnTo>
                <a:lnTo>
                  <a:pt x="65" y="664"/>
                </a:lnTo>
                <a:lnTo>
                  <a:pt x="67" y="656"/>
                </a:lnTo>
                <a:lnTo>
                  <a:pt x="68" y="648"/>
                </a:lnTo>
                <a:lnTo>
                  <a:pt x="73" y="646"/>
                </a:lnTo>
                <a:lnTo>
                  <a:pt x="78" y="643"/>
                </a:lnTo>
                <a:lnTo>
                  <a:pt x="83" y="640"/>
                </a:lnTo>
                <a:lnTo>
                  <a:pt x="84" y="640"/>
                </a:lnTo>
                <a:lnTo>
                  <a:pt x="86" y="632"/>
                </a:lnTo>
                <a:lnTo>
                  <a:pt x="86" y="626"/>
                </a:lnTo>
                <a:lnTo>
                  <a:pt x="87" y="623"/>
                </a:lnTo>
                <a:lnTo>
                  <a:pt x="87" y="618"/>
                </a:lnTo>
                <a:lnTo>
                  <a:pt x="86" y="615"/>
                </a:lnTo>
                <a:lnTo>
                  <a:pt x="84" y="608"/>
                </a:lnTo>
                <a:lnTo>
                  <a:pt x="81" y="603"/>
                </a:lnTo>
                <a:lnTo>
                  <a:pt x="73" y="599"/>
                </a:lnTo>
                <a:lnTo>
                  <a:pt x="63" y="594"/>
                </a:lnTo>
                <a:lnTo>
                  <a:pt x="60" y="588"/>
                </a:lnTo>
                <a:lnTo>
                  <a:pt x="56" y="581"/>
                </a:lnTo>
                <a:lnTo>
                  <a:pt x="54" y="575"/>
                </a:lnTo>
                <a:lnTo>
                  <a:pt x="56" y="553"/>
                </a:lnTo>
                <a:lnTo>
                  <a:pt x="56" y="541"/>
                </a:lnTo>
                <a:lnTo>
                  <a:pt x="57" y="534"/>
                </a:lnTo>
                <a:lnTo>
                  <a:pt x="57" y="522"/>
                </a:lnTo>
                <a:lnTo>
                  <a:pt x="57" y="516"/>
                </a:lnTo>
                <a:lnTo>
                  <a:pt x="59" y="507"/>
                </a:lnTo>
                <a:lnTo>
                  <a:pt x="62" y="503"/>
                </a:lnTo>
                <a:lnTo>
                  <a:pt x="65" y="507"/>
                </a:lnTo>
                <a:lnTo>
                  <a:pt x="70" y="514"/>
                </a:lnTo>
                <a:lnTo>
                  <a:pt x="71" y="521"/>
                </a:lnTo>
                <a:lnTo>
                  <a:pt x="75" y="526"/>
                </a:lnTo>
                <a:lnTo>
                  <a:pt x="78" y="529"/>
                </a:lnTo>
                <a:lnTo>
                  <a:pt x="81" y="535"/>
                </a:lnTo>
                <a:lnTo>
                  <a:pt x="84" y="538"/>
                </a:lnTo>
                <a:lnTo>
                  <a:pt x="84" y="534"/>
                </a:lnTo>
                <a:lnTo>
                  <a:pt x="84" y="526"/>
                </a:lnTo>
                <a:lnTo>
                  <a:pt x="84" y="519"/>
                </a:lnTo>
                <a:lnTo>
                  <a:pt x="83" y="511"/>
                </a:lnTo>
                <a:lnTo>
                  <a:pt x="83" y="503"/>
                </a:lnTo>
                <a:lnTo>
                  <a:pt x="87" y="497"/>
                </a:lnTo>
                <a:lnTo>
                  <a:pt x="92" y="492"/>
                </a:lnTo>
                <a:lnTo>
                  <a:pt x="102" y="484"/>
                </a:lnTo>
                <a:lnTo>
                  <a:pt x="106" y="480"/>
                </a:lnTo>
                <a:lnTo>
                  <a:pt x="100" y="472"/>
                </a:lnTo>
                <a:lnTo>
                  <a:pt x="92" y="465"/>
                </a:lnTo>
                <a:lnTo>
                  <a:pt x="83" y="462"/>
                </a:lnTo>
                <a:lnTo>
                  <a:pt x="78" y="459"/>
                </a:lnTo>
                <a:lnTo>
                  <a:pt x="75" y="459"/>
                </a:lnTo>
                <a:lnTo>
                  <a:pt x="71" y="465"/>
                </a:lnTo>
                <a:lnTo>
                  <a:pt x="70" y="472"/>
                </a:lnTo>
                <a:lnTo>
                  <a:pt x="68" y="478"/>
                </a:lnTo>
                <a:lnTo>
                  <a:pt x="67" y="481"/>
                </a:lnTo>
                <a:lnTo>
                  <a:pt x="65" y="484"/>
                </a:lnTo>
                <a:lnTo>
                  <a:pt x="63" y="489"/>
                </a:lnTo>
                <a:lnTo>
                  <a:pt x="59" y="487"/>
                </a:lnTo>
                <a:lnTo>
                  <a:pt x="57" y="484"/>
                </a:lnTo>
                <a:lnTo>
                  <a:pt x="49" y="476"/>
                </a:lnTo>
                <a:lnTo>
                  <a:pt x="43" y="472"/>
                </a:lnTo>
                <a:lnTo>
                  <a:pt x="38" y="467"/>
                </a:lnTo>
                <a:lnTo>
                  <a:pt x="35" y="459"/>
                </a:lnTo>
                <a:lnTo>
                  <a:pt x="32" y="453"/>
                </a:lnTo>
                <a:lnTo>
                  <a:pt x="33" y="446"/>
                </a:lnTo>
                <a:lnTo>
                  <a:pt x="36" y="440"/>
                </a:lnTo>
                <a:lnTo>
                  <a:pt x="38" y="429"/>
                </a:lnTo>
                <a:lnTo>
                  <a:pt x="35" y="421"/>
                </a:lnTo>
                <a:lnTo>
                  <a:pt x="30" y="416"/>
                </a:lnTo>
                <a:lnTo>
                  <a:pt x="30" y="406"/>
                </a:lnTo>
                <a:lnTo>
                  <a:pt x="27" y="400"/>
                </a:lnTo>
                <a:lnTo>
                  <a:pt x="24" y="397"/>
                </a:lnTo>
                <a:lnTo>
                  <a:pt x="22" y="389"/>
                </a:lnTo>
                <a:lnTo>
                  <a:pt x="17" y="386"/>
                </a:lnTo>
                <a:lnTo>
                  <a:pt x="16" y="376"/>
                </a:lnTo>
                <a:lnTo>
                  <a:pt x="13" y="373"/>
                </a:lnTo>
                <a:lnTo>
                  <a:pt x="13" y="368"/>
                </a:lnTo>
                <a:lnTo>
                  <a:pt x="8" y="364"/>
                </a:lnTo>
                <a:lnTo>
                  <a:pt x="8" y="356"/>
                </a:lnTo>
                <a:lnTo>
                  <a:pt x="6" y="349"/>
                </a:lnTo>
                <a:lnTo>
                  <a:pt x="8" y="344"/>
                </a:lnTo>
                <a:lnTo>
                  <a:pt x="9" y="337"/>
                </a:lnTo>
                <a:lnTo>
                  <a:pt x="9" y="325"/>
                </a:lnTo>
                <a:lnTo>
                  <a:pt x="14" y="321"/>
                </a:lnTo>
                <a:lnTo>
                  <a:pt x="14" y="311"/>
                </a:lnTo>
                <a:lnTo>
                  <a:pt x="14" y="300"/>
                </a:lnTo>
                <a:lnTo>
                  <a:pt x="14" y="292"/>
                </a:lnTo>
                <a:lnTo>
                  <a:pt x="17" y="286"/>
                </a:lnTo>
                <a:lnTo>
                  <a:pt x="17" y="278"/>
                </a:lnTo>
                <a:lnTo>
                  <a:pt x="19" y="271"/>
                </a:lnTo>
                <a:lnTo>
                  <a:pt x="24" y="268"/>
                </a:lnTo>
                <a:lnTo>
                  <a:pt x="25" y="265"/>
                </a:lnTo>
                <a:lnTo>
                  <a:pt x="25" y="259"/>
                </a:lnTo>
                <a:lnTo>
                  <a:pt x="22" y="251"/>
                </a:lnTo>
                <a:lnTo>
                  <a:pt x="21" y="244"/>
                </a:lnTo>
                <a:lnTo>
                  <a:pt x="19" y="240"/>
                </a:lnTo>
                <a:lnTo>
                  <a:pt x="19" y="227"/>
                </a:lnTo>
                <a:lnTo>
                  <a:pt x="11" y="221"/>
                </a:lnTo>
                <a:lnTo>
                  <a:pt x="11" y="211"/>
                </a:lnTo>
                <a:lnTo>
                  <a:pt x="13" y="208"/>
                </a:lnTo>
                <a:lnTo>
                  <a:pt x="9" y="203"/>
                </a:lnTo>
                <a:lnTo>
                  <a:pt x="9" y="189"/>
                </a:lnTo>
                <a:lnTo>
                  <a:pt x="6" y="186"/>
                </a:lnTo>
                <a:lnTo>
                  <a:pt x="1" y="179"/>
                </a:lnTo>
                <a:lnTo>
                  <a:pt x="0" y="173"/>
                </a:lnTo>
                <a:lnTo>
                  <a:pt x="1" y="168"/>
                </a:lnTo>
                <a:lnTo>
                  <a:pt x="5" y="160"/>
                </a:lnTo>
                <a:lnTo>
                  <a:pt x="6" y="151"/>
                </a:lnTo>
                <a:lnTo>
                  <a:pt x="16" y="147"/>
                </a:lnTo>
                <a:lnTo>
                  <a:pt x="22" y="141"/>
                </a:lnTo>
                <a:lnTo>
                  <a:pt x="30" y="132"/>
                </a:lnTo>
                <a:lnTo>
                  <a:pt x="40" y="122"/>
                </a:lnTo>
                <a:lnTo>
                  <a:pt x="46" y="109"/>
                </a:lnTo>
                <a:lnTo>
                  <a:pt x="51" y="93"/>
                </a:lnTo>
                <a:lnTo>
                  <a:pt x="56" y="81"/>
                </a:lnTo>
                <a:lnTo>
                  <a:pt x="65" y="60"/>
                </a:lnTo>
                <a:lnTo>
                  <a:pt x="67" y="41"/>
                </a:lnTo>
                <a:lnTo>
                  <a:pt x="68" y="22"/>
                </a:lnTo>
                <a:lnTo>
                  <a:pt x="71" y="6"/>
                </a:lnTo>
                <a:lnTo>
                  <a:pt x="73" y="0"/>
                </a:lnTo>
                <a:lnTo>
                  <a:pt x="386" y="105"/>
                </a:lnTo>
                <a:lnTo>
                  <a:pt x="294" y="427"/>
                </a:lnTo>
                <a:lnTo>
                  <a:pt x="305" y="445"/>
                </a:lnTo>
                <a:lnTo>
                  <a:pt x="311" y="454"/>
                </a:lnTo>
                <a:lnTo>
                  <a:pt x="318" y="464"/>
                </a:lnTo>
                <a:lnTo>
                  <a:pt x="324" y="476"/>
                </a:lnTo>
                <a:lnTo>
                  <a:pt x="335" y="497"/>
                </a:lnTo>
                <a:lnTo>
                  <a:pt x="345" y="510"/>
                </a:lnTo>
                <a:lnTo>
                  <a:pt x="365" y="545"/>
                </a:lnTo>
                <a:lnTo>
                  <a:pt x="381" y="572"/>
                </a:lnTo>
                <a:lnTo>
                  <a:pt x="407" y="610"/>
                </a:lnTo>
                <a:lnTo>
                  <a:pt x="432" y="653"/>
                </a:lnTo>
                <a:lnTo>
                  <a:pt x="456" y="686"/>
                </a:lnTo>
                <a:lnTo>
                  <a:pt x="481" y="734"/>
                </a:lnTo>
                <a:lnTo>
                  <a:pt x="504" y="769"/>
                </a:lnTo>
                <a:lnTo>
                  <a:pt x="526" y="804"/>
                </a:lnTo>
                <a:lnTo>
                  <a:pt x="581" y="893"/>
                </a:lnTo>
                <a:lnTo>
                  <a:pt x="597" y="918"/>
                </a:lnTo>
                <a:lnTo>
                  <a:pt x="615" y="943"/>
                </a:lnTo>
                <a:lnTo>
                  <a:pt x="624" y="958"/>
                </a:lnTo>
                <a:lnTo>
                  <a:pt x="632" y="970"/>
                </a:lnTo>
                <a:lnTo>
                  <a:pt x="639" y="978"/>
                </a:lnTo>
                <a:lnTo>
                  <a:pt x="639" y="986"/>
                </a:lnTo>
                <a:lnTo>
                  <a:pt x="640" y="1001"/>
                </a:lnTo>
                <a:lnTo>
                  <a:pt x="648" y="1017"/>
                </a:lnTo>
                <a:lnTo>
                  <a:pt x="650" y="1026"/>
                </a:lnTo>
                <a:lnTo>
                  <a:pt x="651" y="1036"/>
                </a:lnTo>
                <a:lnTo>
                  <a:pt x="658" y="1042"/>
                </a:lnTo>
                <a:lnTo>
                  <a:pt x="666" y="1051"/>
                </a:lnTo>
                <a:lnTo>
                  <a:pt x="667" y="1059"/>
                </a:lnTo>
                <a:lnTo>
                  <a:pt x="669" y="1066"/>
                </a:lnTo>
                <a:lnTo>
                  <a:pt x="667" y="1072"/>
                </a:lnTo>
                <a:lnTo>
                  <a:pt x="664" y="1075"/>
                </a:lnTo>
                <a:lnTo>
                  <a:pt x="659" y="1078"/>
                </a:lnTo>
                <a:lnTo>
                  <a:pt x="653" y="1080"/>
                </a:lnTo>
                <a:lnTo>
                  <a:pt x="645" y="1085"/>
                </a:lnTo>
                <a:lnTo>
                  <a:pt x="639" y="1091"/>
                </a:lnTo>
                <a:lnTo>
                  <a:pt x="637" y="1096"/>
                </a:lnTo>
                <a:lnTo>
                  <a:pt x="631" y="1099"/>
                </a:lnTo>
                <a:lnTo>
                  <a:pt x="628" y="1102"/>
                </a:lnTo>
                <a:lnTo>
                  <a:pt x="626" y="1110"/>
                </a:lnTo>
                <a:lnTo>
                  <a:pt x="626" y="1120"/>
                </a:lnTo>
                <a:lnTo>
                  <a:pt x="628" y="1126"/>
                </a:lnTo>
                <a:lnTo>
                  <a:pt x="623" y="1133"/>
                </a:lnTo>
                <a:lnTo>
                  <a:pt x="621" y="1137"/>
                </a:lnTo>
                <a:lnTo>
                  <a:pt x="621" y="1142"/>
                </a:lnTo>
                <a:lnTo>
                  <a:pt x="616" y="1144"/>
                </a:lnTo>
                <a:lnTo>
                  <a:pt x="613" y="1147"/>
                </a:lnTo>
                <a:lnTo>
                  <a:pt x="612" y="1150"/>
                </a:lnTo>
                <a:lnTo>
                  <a:pt x="607" y="1155"/>
                </a:lnTo>
                <a:lnTo>
                  <a:pt x="604" y="1156"/>
                </a:lnTo>
                <a:lnTo>
                  <a:pt x="597" y="1161"/>
                </a:lnTo>
                <a:lnTo>
                  <a:pt x="596" y="1163"/>
                </a:lnTo>
                <a:lnTo>
                  <a:pt x="594" y="1166"/>
                </a:lnTo>
                <a:lnTo>
                  <a:pt x="596" y="1169"/>
                </a:lnTo>
                <a:lnTo>
                  <a:pt x="597" y="1172"/>
                </a:lnTo>
                <a:lnTo>
                  <a:pt x="597" y="1177"/>
                </a:lnTo>
                <a:lnTo>
                  <a:pt x="596" y="1183"/>
                </a:lnTo>
                <a:lnTo>
                  <a:pt x="594" y="1188"/>
                </a:lnTo>
                <a:lnTo>
                  <a:pt x="591" y="1191"/>
                </a:lnTo>
                <a:lnTo>
                  <a:pt x="597" y="1196"/>
                </a:lnTo>
                <a:lnTo>
                  <a:pt x="600" y="1201"/>
                </a:lnTo>
                <a:lnTo>
                  <a:pt x="605" y="1204"/>
                </a:lnTo>
                <a:lnTo>
                  <a:pt x="610" y="1209"/>
                </a:lnTo>
                <a:lnTo>
                  <a:pt x="612" y="1212"/>
                </a:lnTo>
                <a:lnTo>
                  <a:pt x="612" y="1215"/>
                </a:lnTo>
                <a:lnTo>
                  <a:pt x="610" y="1218"/>
                </a:lnTo>
                <a:lnTo>
                  <a:pt x="608" y="1223"/>
                </a:lnTo>
                <a:lnTo>
                  <a:pt x="605" y="1228"/>
                </a:lnTo>
                <a:lnTo>
                  <a:pt x="602" y="1231"/>
                </a:lnTo>
                <a:lnTo>
                  <a:pt x="599" y="1231"/>
                </a:lnTo>
                <a:lnTo>
                  <a:pt x="594" y="1231"/>
                </a:lnTo>
                <a:lnTo>
                  <a:pt x="591" y="1229"/>
                </a:lnTo>
                <a:lnTo>
                  <a:pt x="588" y="1228"/>
                </a:lnTo>
                <a:lnTo>
                  <a:pt x="585" y="1231"/>
                </a:lnTo>
                <a:lnTo>
                  <a:pt x="581" y="1233"/>
                </a:lnTo>
                <a:lnTo>
                  <a:pt x="580" y="1234"/>
                </a:lnTo>
                <a:lnTo>
                  <a:pt x="577" y="1236"/>
                </a:lnTo>
                <a:lnTo>
                  <a:pt x="572" y="1236"/>
                </a:lnTo>
                <a:close/>
              </a:path>
            </a:pathLst>
          </a:custGeom>
          <a:solidFill>
            <a:srgbClr val="F0AB00"/>
          </a:solidFill>
          <a:ln w="0" algn="ctr">
            <a:solidFill>
              <a:srgbClr val="808080"/>
            </a:solidFill>
            <a:round/>
            <a:headEnd/>
            <a:tailEnd/>
          </a:ln>
          <a:effectLst>
            <a:outerShdw blurRad="50800" dist="38100" dir="5400000" algn="ctr" rotWithShape="0">
              <a:srgbClr val="000000">
                <a:alpha val="40000"/>
              </a:srgbClr>
            </a:outerShdw>
          </a:effectLst>
        </p:spPr>
        <p:txBody>
          <a:bodyPr lIns="101799" tIns="50900" rIns="101799" bIns="50900"/>
          <a:lstStyle/>
          <a:p>
            <a:pPr fontAlgn="auto">
              <a:spcBef>
                <a:spcPts val="0"/>
              </a:spcBef>
              <a:spcAft>
                <a:spcPts val="0"/>
              </a:spcAft>
            </a:pPr>
            <a:endParaRPr lang="en-US" kern="0" dirty="0">
              <a:solidFill>
                <a:srgbClr val="000000"/>
              </a:solidFill>
              <a:latin typeface="Calibri"/>
              <a:ea typeface="ＭＳ Ｐゴシック" pitchFamily="34" charset="-128"/>
            </a:endParaRPr>
          </a:p>
        </p:txBody>
      </p:sp>
      <p:sp>
        <p:nvSpPr>
          <p:cNvPr id="17" name="TextBox 16"/>
          <p:cNvSpPr txBox="1"/>
          <p:nvPr/>
        </p:nvSpPr>
        <p:spPr>
          <a:xfrm>
            <a:off x="806641" y="5140399"/>
            <a:ext cx="1600200" cy="615553"/>
          </a:xfrm>
          <a:prstGeom prst="rect">
            <a:avLst/>
          </a:prstGeom>
          <a:noFill/>
        </p:spPr>
        <p:txBody>
          <a:bodyPr wrap="square" rtlCol="0">
            <a:spAutoFit/>
          </a:bodyPr>
          <a:lstStyle/>
          <a:p>
            <a:pPr algn="ctr"/>
            <a:r>
              <a:rPr lang="sv-SE" sz="1100" b="1" dirty="0" smtClean="0">
                <a:latin typeface="+mn-lt"/>
              </a:rPr>
              <a:t>California</a:t>
            </a:r>
          </a:p>
          <a:p>
            <a:pPr algn="ctr"/>
            <a:r>
              <a:rPr lang="sv-SE" sz="1100" dirty="0" smtClean="0">
                <a:latin typeface="+mn-lt"/>
              </a:rPr>
              <a:t>John Cox</a:t>
            </a:r>
          </a:p>
          <a:p>
            <a:pPr algn="ctr"/>
            <a:r>
              <a:rPr lang="sv-SE" sz="1100" dirty="0" smtClean="0">
                <a:latin typeface="+mn-lt"/>
              </a:rPr>
              <a:t>vs</a:t>
            </a:r>
            <a:r>
              <a:rPr lang="sv-SE" sz="1100" dirty="0">
                <a:latin typeface="+mn-lt"/>
              </a:rPr>
              <a:t>. </a:t>
            </a:r>
            <a:r>
              <a:rPr lang="sv-SE" sz="1100" b="1" dirty="0" smtClean="0">
                <a:solidFill>
                  <a:schemeClr val="accent3">
                    <a:lumMod val="75000"/>
                  </a:schemeClr>
                </a:solidFill>
                <a:latin typeface="+mn-lt"/>
              </a:rPr>
              <a:t>Gavin Newsom</a:t>
            </a:r>
            <a:endParaRPr lang="en-US" sz="1100" b="1" dirty="0">
              <a:solidFill>
                <a:schemeClr val="accent3">
                  <a:lumMod val="75000"/>
                </a:schemeClr>
              </a:solidFill>
              <a:latin typeface="+mn-lt"/>
            </a:endParaRPr>
          </a:p>
        </p:txBody>
      </p:sp>
      <p:grpSp>
        <p:nvGrpSpPr>
          <p:cNvPr id="3" name="Group 2"/>
          <p:cNvGrpSpPr/>
          <p:nvPr/>
        </p:nvGrpSpPr>
        <p:grpSpPr>
          <a:xfrm>
            <a:off x="4530535" y="4215890"/>
            <a:ext cx="1010662" cy="768564"/>
            <a:chOff x="7018087" y="3110021"/>
            <a:chExt cx="1010662" cy="768564"/>
          </a:xfrm>
          <a:solidFill>
            <a:srgbClr val="F0AB00"/>
          </a:solidFill>
          <a:effectLst>
            <a:outerShdw blurRad="50800" dist="50800" dir="5400000" algn="ctr" rotWithShape="0">
              <a:srgbClr val="000000">
                <a:alpha val="40000"/>
              </a:srgbClr>
            </a:outerShdw>
          </a:effectLst>
        </p:grpSpPr>
        <p:sp>
          <p:nvSpPr>
            <p:cNvPr id="18" name="Freeform 55"/>
            <p:cNvSpPr>
              <a:spLocks/>
            </p:cNvSpPr>
            <p:nvPr/>
          </p:nvSpPr>
          <p:spPr bwMode="auto">
            <a:xfrm>
              <a:off x="7018087" y="3110021"/>
              <a:ext cx="804518" cy="722161"/>
            </a:xfrm>
            <a:custGeom>
              <a:avLst/>
              <a:gdLst>
                <a:gd name="T0" fmla="*/ 2147483647 w 516"/>
                <a:gd name="T1" fmla="*/ 2147483647 h 454"/>
                <a:gd name="T2" fmla="*/ 2147483647 w 516"/>
                <a:gd name="T3" fmla="*/ 2147483647 h 454"/>
                <a:gd name="T4" fmla="*/ 2147483647 w 516"/>
                <a:gd name="T5" fmla="*/ 2147483647 h 454"/>
                <a:gd name="T6" fmla="*/ 2147483647 w 516"/>
                <a:gd name="T7" fmla="*/ 2147483647 h 454"/>
                <a:gd name="T8" fmla="*/ 2147483647 w 516"/>
                <a:gd name="T9" fmla="*/ 2147483647 h 454"/>
                <a:gd name="T10" fmla="*/ 2147483647 w 516"/>
                <a:gd name="T11" fmla="*/ 2147483647 h 454"/>
                <a:gd name="T12" fmla="*/ 2147483647 w 516"/>
                <a:gd name="T13" fmla="*/ 2147483647 h 454"/>
                <a:gd name="T14" fmla="*/ 2147483647 w 516"/>
                <a:gd name="T15" fmla="*/ 2147483647 h 454"/>
                <a:gd name="T16" fmla="*/ 2147483647 w 516"/>
                <a:gd name="T17" fmla="*/ 2147483647 h 454"/>
                <a:gd name="T18" fmla="*/ 2147483647 w 516"/>
                <a:gd name="T19" fmla="*/ 2147483647 h 454"/>
                <a:gd name="T20" fmla="*/ 2147483647 w 516"/>
                <a:gd name="T21" fmla="*/ 2147483647 h 454"/>
                <a:gd name="T22" fmla="*/ 2147483647 w 516"/>
                <a:gd name="T23" fmla="*/ 2147483647 h 454"/>
                <a:gd name="T24" fmla="*/ 2147483647 w 516"/>
                <a:gd name="T25" fmla="*/ 2147483647 h 454"/>
                <a:gd name="T26" fmla="*/ 2147483647 w 516"/>
                <a:gd name="T27" fmla="*/ 2147483647 h 454"/>
                <a:gd name="T28" fmla="*/ 2147483647 w 516"/>
                <a:gd name="T29" fmla="*/ 2147483647 h 454"/>
                <a:gd name="T30" fmla="*/ 2147483647 w 516"/>
                <a:gd name="T31" fmla="*/ 2147483647 h 454"/>
                <a:gd name="T32" fmla="*/ 2147483647 w 516"/>
                <a:gd name="T33" fmla="*/ 2147483647 h 454"/>
                <a:gd name="T34" fmla="*/ 2147483647 w 516"/>
                <a:gd name="T35" fmla="*/ 2147483647 h 454"/>
                <a:gd name="T36" fmla="*/ 2147483647 w 516"/>
                <a:gd name="T37" fmla="*/ 2147483647 h 454"/>
                <a:gd name="T38" fmla="*/ 2147483647 w 516"/>
                <a:gd name="T39" fmla="*/ 2147483647 h 454"/>
                <a:gd name="T40" fmla="*/ 2147483647 w 516"/>
                <a:gd name="T41" fmla="*/ 2147483647 h 454"/>
                <a:gd name="T42" fmla="*/ 2147483647 w 516"/>
                <a:gd name="T43" fmla="*/ 2147483647 h 454"/>
                <a:gd name="T44" fmla="*/ 2147483647 w 516"/>
                <a:gd name="T45" fmla="*/ 2147483647 h 454"/>
                <a:gd name="T46" fmla="*/ 2147483647 w 516"/>
                <a:gd name="T47" fmla="*/ 2147483647 h 454"/>
                <a:gd name="T48" fmla="*/ 2147483647 w 516"/>
                <a:gd name="T49" fmla="*/ 2147483647 h 454"/>
                <a:gd name="T50" fmla="*/ 2147483647 w 516"/>
                <a:gd name="T51" fmla="*/ 2147483647 h 454"/>
                <a:gd name="T52" fmla="*/ 2147483647 w 516"/>
                <a:gd name="T53" fmla="*/ 2147483647 h 454"/>
                <a:gd name="T54" fmla="*/ 2147483647 w 516"/>
                <a:gd name="T55" fmla="*/ 0 h 454"/>
                <a:gd name="T56" fmla="*/ 2147483647 w 516"/>
                <a:gd name="T57" fmla="*/ 2147483647 h 454"/>
                <a:gd name="T58" fmla="*/ 2147483647 w 516"/>
                <a:gd name="T59" fmla="*/ 2147483647 h 454"/>
                <a:gd name="T60" fmla="*/ 2147483647 w 516"/>
                <a:gd name="T61" fmla="*/ 2147483647 h 454"/>
                <a:gd name="T62" fmla="*/ 2147483647 w 516"/>
                <a:gd name="T63" fmla="*/ 2147483647 h 454"/>
                <a:gd name="T64" fmla="*/ 2147483647 w 516"/>
                <a:gd name="T65" fmla="*/ 2147483647 h 454"/>
                <a:gd name="T66" fmla="*/ 2147483647 w 516"/>
                <a:gd name="T67" fmla="*/ 2147483647 h 454"/>
                <a:gd name="T68" fmla="*/ 2147483647 w 516"/>
                <a:gd name="T69" fmla="*/ 2147483647 h 454"/>
                <a:gd name="T70" fmla="*/ 2147483647 w 516"/>
                <a:gd name="T71" fmla="*/ 2147483647 h 454"/>
                <a:gd name="T72" fmla="*/ 2147483647 w 516"/>
                <a:gd name="T73" fmla="*/ 2147483647 h 454"/>
                <a:gd name="T74" fmla="*/ 2147483647 w 516"/>
                <a:gd name="T75" fmla="*/ 2147483647 h 454"/>
                <a:gd name="T76" fmla="*/ 2147483647 w 516"/>
                <a:gd name="T77" fmla="*/ 2147483647 h 454"/>
                <a:gd name="T78" fmla="*/ 2147483647 w 516"/>
                <a:gd name="T79" fmla="*/ 2147483647 h 454"/>
                <a:gd name="T80" fmla="*/ 2147483647 w 516"/>
                <a:gd name="T81" fmla="*/ 2147483647 h 454"/>
                <a:gd name="T82" fmla="*/ 2147483647 w 516"/>
                <a:gd name="T83" fmla="*/ 2147483647 h 454"/>
                <a:gd name="T84" fmla="*/ 2147483647 w 516"/>
                <a:gd name="T85" fmla="*/ 2147483647 h 454"/>
                <a:gd name="T86" fmla="*/ 2147483647 w 516"/>
                <a:gd name="T87" fmla="*/ 2147483647 h 454"/>
                <a:gd name="T88" fmla="*/ 2147483647 w 516"/>
                <a:gd name="T89" fmla="*/ 2147483647 h 454"/>
                <a:gd name="T90" fmla="*/ 2147483647 w 516"/>
                <a:gd name="T91" fmla="*/ 2147483647 h 454"/>
                <a:gd name="T92" fmla="*/ 2147483647 w 516"/>
                <a:gd name="T93" fmla="*/ 2147483647 h 454"/>
                <a:gd name="T94" fmla="*/ 2147483647 w 516"/>
                <a:gd name="T95" fmla="*/ 2147483647 h 454"/>
                <a:gd name="T96" fmla="*/ 2147483647 w 516"/>
                <a:gd name="T97" fmla="*/ 2147483647 h 454"/>
                <a:gd name="T98" fmla="*/ 2147483647 w 516"/>
                <a:gd name="T99" fmla="*/ 2147483647 h 454"/>
                <a:gd name="T100" fmla="*/ 2147483647 w 516"/>
                <a:gd name="T101" fmla="*/ 2147483647 h 454"/>
                <a:gd name="T102" fmla="*/ 2147483647 w 516"/>
                <a:gd name="T103" fmla="*/ 2147483647 h 454"/>
                <a:gd name="T104" fmla="*/ 2147483647 w 516"/>
                <a:gd name="T105" fmla="*/ 2147483647 h 454"/>
                <a:gd name="T106" fmla="*/ 2147483647 w 516"/>
                <a:gd name="T107" fmla="*/ 2147483647 h 454"/>
                <a:gd name="T108" fmla="*/ 0 w 516"/>
                <a:gd name="T109" fmla="*/ 2147483647 h 4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454"/>
                <a:gd name="T167" fmla="*/ 516 w 516"/>
                <a:gd name="T168" fmla="*/ 454 h 4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454">
                  <a:moveTo>
                    <a:pt x="0" y="402"/>
                  </a:moveTo>
                  <a:lnTo>
                    <a:pt x="9" y="391"/>
                  </a:lnTo>
                  <a:lnTo>
                    <a:pt x="16" y="383"/>
                  </a:lnTo>
                  <a:lnTo>
                    <a:pt x="20" y="378"/>
                  </a:lnTo>
                  <a:lnTo>
                    <a:pt x="27" y="372"/>
                  </a:lnTo>
                  <a:lnTo>
                    <a:pt x="36" y="359"/>
                  </a:lnTo>
                  <a:lnTo>
                    <a:pt x="43" y="349"/>
                  </a:lnTo>
                  <a:lnTo>
                    <a:pt x="49" y="341"/>
                  </a:lnTo>
                  <a:lnTo>
                    <a:pt x="52" y="335"/>
                  </a:lnTo>
                  <a:lnTo>
                    <a:pt x="55" y="325"/>
                  </a:lnTo>
                  <a:lnTo>
                    <a:pt x="54" y="318"/>
                  </a:lnTo>
                  <a:lnTo>
                    <a:pt x="50" y="311"/>
                  </a:lnTo>
                  <a:lnTo>
                    <a:pt x="47" y="305"/>
                  </a:lnTo>
                  <a:lnTo>
                    <a:pt x="44" y="302"/>
                  </a:lnTo>
                  <a:lnTo>
                    <a:pt x="41" y="294"/>
                  </a:lnTo>
                  <a:lnTo>
                    <a:pt x="39" y="289"/>
                  </a:lnTo>
                  <a:lnTo>
                    <a:pt x="43" y="286"/>
                  </a:lnTo>
                  <a:lnTo>
                    <a:pt x="47" y="281"/>
                  </a:lnTo>
                  <a:lnTo>
                    <a:pt x="54" y="281"/>
                  </a:lnTo>
                  <a:lnTo>
                    <a:pt x="65" y="276"/>
                  </a:lnTo>
                  <a:lnTo>
                    <a:pt x="81" y="268"/>
                  </a:lnTo>
                  <a:lnTo>
                    <a:pt x="90" y="265"/>
                  </a:lnTo>
                  <a:lnTo>
                    <a:pt x="98" y="262"/>
                  </a:lnTo>
                  <a:lnTo>
                    <a:pt x="105" y="259"/>
                  </a:lnTo>
                  <a:lnTo>
                    <a:pt x="112" y="256"/>
                  </a:lnTo>
                  <a:lnTo>
                    <a:pt x="122" y="256"/>
                  </a:lnTo>
                  <a:lnTo>
                    <a:pt x="128" y="256"/>
                  </a:lnTo>
                  <a:lnTo>
                    <a:pt x="139" y="256"/>
                  </a:lnTo>
                  <a:lnTo>
                    <a:pt x="146" y="257"/>
                  </a:lnTo>
                  <a:lnTo>
                    <a:pt x="151" y="260"/>
                  </a:lnTo>
                  <a:lnTo>
                    <a:pt x="160" y="260"/>
                  </a:lnTo>
                  <a:lnTo>
                    <a:pt x="163" y="256"/>
                  </a:lnTo>
                  <a:lnTo>
                    <a:pt x="170" y="256"/>
                  </a:lnTo>
                  <a:lnTo>
                    <a:pt x="178" y="254"/>
                  </a:lnTo>
                  <a:lnTo>
                    <a:pt x="182" y="252"/>
                  </a:lnTo>
                  <a:lnTo>
                    <a:pt x="190" y="251"/>
                  </a:lnTo>
                  <a:lnTo>
                    <a:pt x="195" y="249"/>
                  </a:lnTo>
                  <a:lnTo>
                    <a:pt x="203" y="248"/>
                  </a:lnTo>
                  <a:lnTo>
                    <a:pt x="211" y="238"/>
                  </a:lnTo>
                  <a:lnTo>
                    <a:pt x="221" y="229"/>
                  </a:lnTo>
                  <a:lnTo>
                    <a:pt x="227" y="222"/>
                  </a:lnTo>
                  <a:lnTo>
                    <a:pt x="235" y="216"/>
                  </a:lnTo>
                  <a:lnTo>
                    <a:pt x="241" y="213"/>
                  </a:lnTo>
                  <a:lnTo>
                    <a:pt x="248" y="211"/>
                  </a:lnTo>
                  <a:lnTo>
                    <a:pt x="252" y="206"/>
                  </a:lnTo>
                  <a:lnTo>
                    <a:pt x="254" y="197"/>
                  </a:lnTo>
                  <a:lnTo>
                    <a:pt x="254" y="186"/>
                  </a:lnTo>
                  <a:lnTo>
                    <a:pt x="248" y="182"/>
                  </a:lnTo>
                  <a:lnTo>
                    <a:pt x="244" y="178"/>
                  </a:lnTo>
                  <a:lnTo>
                    <a:pt x="240" y="176"/>
                  </a:lnTo>
                  <a:lnTo>
                    <a:pt x="238" y="171"/>
                  </a:lnTo>
                  <a:lnTo>
                    <a:pt x="238" y="167"/>
                  </a:lnTo>
                  <a:lnTo>
                    <a:pt x="243" y="165"/>
                  </a:lnTo>
                  <a:lnTo>
                    <a:pt x="246" y="162"/>
                  </a:lnTo>
                  <a:lnTo>
                    <a:pt x="248" y="157"/>
                  </a:lnTo>
                  <a:lnTo>
                    <a:pt x="246" y="154"/>
                  </a:lnTo>
                  <a:lnTo>
                    <a:pt x="241" y="149"/>
                  </a:lnTo>
                  <a:lnTo>
                    <a:pt x="232" y="149"/>
                  </a:lnTo>
                  <a:lnTo>
                    <a:pt x="230" y="144"/>
                  </a:lnTo>
                  <a:lnTo>
                    <a:pt x="232" y="140"/>
                  </a:lnTo>
                  <a:lnTo>
                    <a:pt x="236" y="136"/>
                  </a:lnTo>
                  <a:lnTo>
                    <a:pt x="240" y="130"/>
                  </a:lnTo>
                  <a:lnTo>
                    <a:pt x="243" y="125"/>
                  </a:lnTo>
                  <a:lnTo>
                    <a:pt x="249" y="122"/>
                  </a:lnTo>
                  <a:lnTo>
                    <a:pt x="254" y="117"/>
                  </a:lnTo>
                  <a:lnTo>
                    <a:pt x="257" y="113"/>
                  </a:lnTo>
                  <a:lnTo>
                    <a:pt x="260" y="103"/>
                  </a:lnTo>
                  <a:lnTo>
                    <a:pt x="260" y="95"/>
                  </a:lnTo>
                  <a:lnTo>
                    <a:pt x="262" y="86"/>
                  </a:lnTo>
                  <a:lnTo>
                    <a:pt x="262" y="81"/>
                  </a:lnTo>
                  <a:lnTo>
                    <a:pt x="262" y="76"/>
                  </a:lnTo>
                  <a:lnTo>
                    <a:pt x="270" y="66"/>
                  </a:lnTo>
                  <a:lnTo>
                    <a:pt x="281" y="57"/>
                  </a:lnTo>
                  <a:lnTo>
                    <a:pt x="290" y="44"/>
                  </a:lnTo>
                  <a:lnTo>
                    <a:pt x="303" y="33"/>
                  </a:lnTo>
                  <a:lnTo>
                    <a:pt x="314" y="25"/>
                  </a:lnTo>
                  <a:lnTo>
                    <a:pt x="329" y="22"/>
                  </a:lnTo>
                  <a:lnTo>
                    <a:pt x="344" y="19"/>
                  </a:lnTo>
                  <a:lnTo>
                    <a:pt x="370" y="12"/>
                  </a:lnTo>
                  <a:lnTo>
                    <a:pt x="386" y="9"/>
                  </a:lnTo>
                  <a:lnTo>
                    <a:pt x="398" y="6"/>
                  </a:lnTo>
                  <a:lnTo>
                    <a:pt x="408" y="3"/>
                  </a:lnTo>
                  <a:lnTo>
                    <a:pt x="416" y="1"/>
                  </a:lnTo>
                  <a:lnTo>
                    <a:pt x="425" y="0"/>
                  </a:lnTo>
                  <a:lnTo>
                    <a:pt x="429" y="6"/>
                  </a:lnTo>
                  <a:lnTo>
                    <a:pt x="427" y="16"/>
                  </a:lnTo>
                  <a:lnTo>
                    <a:pt x="433" y="19"/>
                  </a:lnTo>
                  <a:lnTo>
                    <a:pt x="432" y="38"/>
                  </a:lnTo>
                  <a:lnTo>
                    <a:pt x="441" y="51"/>
                  </a:lnTo>
                  <a:lnTo>
                    <a:pt x="445" y="62"/>
                  </a:lnTo>
                  <a:lnTo>
                    <a:pt x="443" y="73"/>
                  </a:lnTo>
                  <a:lnTo>
                    <a:pt x="443" y="90"/>
                  </a:lnTo>
                  <a:lnTo>
                    <a:pt x="445" y="103"/>
                  </a:lnTo>
                  <a:lnTo>
                    <a:pt x="446" y="109"/>
                  </a:lnTo>
                  <a:lnTo>
                    <a:pt x="451" y="116"/>
                  </a:lnTo>
                  <a:lnTo>
                    <a:pt x="454" y="122"/>
                  </a:lnTo>
                  <a:lnTo>
                    <a:pt x="456" y="130"/>
                  </a:lnTo>
                  <a:lnTo>
                    <a:pt x="460" y="136"/>
                  </a:lnTo>
                  <a:lnTo>
                    <a:pt x="457" y="144"/>
                  </a:lnTo>
                  <a:lnTo>
                    <a:pt x="459" y="149"/>
                  </a:lnTo>
                  <a:lnTo>
                    <a:pt x="464" y="149"/>
                  </a:lnTo>
                  <a:lnTo>
                    <a:pt x="472" y="151"/>
                  </a:lnTo>
                  <a:lnTo>
                    <a:pt x="475" y="157"/>
                  </a:lnTo>
                  <a:lnTo>
                    <a:pt x="479" y="171"/>
                  </a:lnTo>
                  <a:lnTo>
                    <a:pt x="479" y="182"/>
                  </a:lnTo>
                  <a:lnTo>
                    <a:pt x="481" y="190"/>
                  </a:lnTo>
                  <a:lnTo>
                    <a:pt x="481" y="203"/>
                  </a:lnTo>
                  <a:lnTo>
                    <a:pt x="487" y="213"/>
                  </a:lnTo>
                  <a:lnTo>
                    <a:pt x="487" y="225"/>
                  </a:lnTo>
                  <a:lnTo>
                    <a:pt x="491" y="233"/>
                  </a:lnTo>
                  <a:lnTo>
                    <a:pt x="494" y="240"/>
                  </a:lnTo>
                  <a:lnTo>
                    <a:pt x="494" y="249"/>
                  </a:lnTo>
                  <a:lnTo>
                    <a:pt x="494" y="270"/>
                  </a:lnTo>
                  <a:lnTo>
                    <a:pt x="494" y="294"/>
                  </a:lnTo>
                  <a:lnTo>
                    <a:pt x="494" y="319"/>
                  </a:lnTo>
                  <a:lnTo>
                    <a:pt x="495" y="332"/>
                  </a:lnTo>
                  <a:lnTo>
                    <a:pt x="495" y="345"/>
                  </a:lnTo>
                  <a:lnTo>
                    <a:pt x="499" y="351"/>
                  </a:lnTo>
                  <a:lnTo>
                    <a:pt x="503" y="357"/>
                  </a:lnTo>
                  <a:lnTo>
                    <a:pt x="507" y="368"/>
                  </a:lnTo>
                  <a:lnTo>
                    <a:pt x="507" y="376"/>
                  </a:lnTo>
                  <a:lnTo>
                    <a:pt x="507" y="383"/>
                  </a:lnTo>
                  <a:lnTo>
                    <a:pt x="507" y="392"/>
                  </a:lnTo>
                  <a:lnTo>
                    <a:pt x="510" y="400"/>
                  </a:lnTo>
                  <a:lnTo>
                    <a:pt x="514" y="402"/>
                  </a:lnTo>
                  <a:lnTo>
                    <a:pt x="516" y="406"/>
                  </a:lnTo>
                  <a:lnTo>
                    <a:pt x="516" y="411"/>
                  </a:lnTo>
                  <a:lnTo>
                    <a:pt x="511" y="418"/>
                  </a:lnTo>
                  <a:lnTo>
                    <a:pt x="508" y="422"/>
                  </a:lnTo>
                  <a:lnTo>
                    <a:pt x="505" y="427"/>
                  </a:lnTo>
                  <a:lnTo>
                    <a:pt x="507" y="432"/>
                  </a:lnTo>
                  <a:lnTo>
                    <a:pt x="510" y="433"/>
                  </a:lnTo>
                  <a:lnTo>
                    <a:pt x="510" y="438"/>
                  </a:lnTo>
                  <a:lnTo>
                    <a:pt x="508" y="441"/>
                  </a:lnTo>
                  <a:lnTo>
                    <a:pt x="507" y="449"/>
                  </a:lnTo>
                  <a:lnTo>
                    <a:pt x="503" y="454"/>
                  </a:lnTo>
                  <a:lnTo>
                    <a:pt x="497" y="454"/>
                  </a:lnTo>
                  <a:lnTo>
                    <a:pt x="494" y="454"/>
                  </a:lnTo>
                  <a:lnTo>
                    <a:pt x="492" y="449"/>
                  </a:lnTo>
                  <a:lnTo>
                    <a:pt x="491" y="443"/>
                  </a:lnTo>
                  <a:lnTo>
                    <a:pt x="489" y="440"/>
                  </a:lnTo>
                  <a:lnTo>
                    <a:pt x="479" y="438"/>
                  </a:lnTo>
                  <a:lnTo>
                    <a:pt x="468" y="433"/>
                  </a:lnTo>
                  <a:lnTo>
                    <a:pt x="460" y="432"/>
                  </a:lnTo>
                  <a:lnTo>
                    <a:pt x="446" y="427"/>
                  </a:lnTo>
                  <a:lnTo>
                    <a:pt x="435" y="424"/>
                  </a:lnTo>
                  <a:lnTo>
                    <a:pt x="424" y="421"/>
                  </a:lnTo>
                  <a:lnTo>
                    <a:pt x="418" y="418"/>
                  </a:lnTo>
                  <a:lnTo>
                    <a:pt x="414" y="413"/>
                  </a:lnTo>
                  <a:lnTo>
                    <a:pt x="413" y="410"/>
                  </a:lnTo>
                  <a:lnTo>
                    <a:pt x="406" y="408"/>
                  </a:lnTo>
                  <a:lnTo>
                    <a:pt x="392" y="408"/>
                  </a:lnTo>
                  <a:lnTo>
                    <a:pt x="389" y="403"/>
                  </a:lnTo>
                  <a:lnTo>
                    <a:pt x="384" y="399"/>
                  </a:lnTo>
                  <a:lnTo>
                    <a:pt x="381" y="394"/>
                  </a:lnTo>
                  <a:lnTo>
                    <a:pt x="381" y="386"/>
                  </a:lnTo>
                  <a:lnTo>
                    <a:pt x="379" y="378"/>
                  </a:lnTo>
                  <a:lnTo>
                    <a:pt x="375" y="376"/>
                  </a:lnTo>
                  <a:lnTo>
                    <a:pt x="367" y="373"/>
                  </a:lnTo>
                  <a:lnTo>
                    <a:pt x="362" y="373"/>
                  </a:lnTo>
                  <a:lnTo>
                    <a:pt x="360" y="370"/>
                  </a:lnTo>
                  <a:lnTo>
                    <a:pt x="359" y="367"/>
                  </a:lnTo>
                  <a:lnTo>
                    <a:pt x="352" y="364"/>
                  </a:lnTo>
                  <a:lnTo>
                    <a:pt x="3" y="433"/>
                  </a:lnTo>
                  <a:lnTo>
                    <a:pt x="0" y="430"/>
                  </a:lnTo>
                  <a:lnTo>
                    <a:pt x="0" y="402"/>
                  </a:lnTo>
                  <a:close/>
                </a:path>
              </a:pathLst>
            </a:custGeom>
            <a:grpFill/>
            <a:ln w="3175">
              <a:solidFill>
                <a:schemeClr val="bg1">
                  <a:lumMod val="50000"/>
                </a:schemeClr>
              </a:solidFill>
              <a:round/>
              <a:headEnd/>
              <a:tailEnd/>
            </a:ln>
            <a:effectLst>
              <a:outerShdw sx="1000" sy="1000" algn="ctr" rotWithShape="0">
                <a:srgbClr val="000000"/>
              </a:outerShdw>
            </a:effectLst>
          </p:spPr>
          <p:txBody>
            <a:bodyPr lIns="101799" tIns="50900" rIns="101799" bIns="50900"/>
            <a:lstStyle/>
            <a:p>
              <a:pPr fontAlgn="auto">
                <a:spcBef>
                  <a:spcPts val="0"/>
                </a:spcBef>
                <a:spcAft>
                  <a:spcPts val="0"/>
                </a:spcAft>
              </a:pPr>
              <a:endParaRPr lang="en-US" kern="0" dirty="0">
                <a:solidFill>
                  <a:srgbClr val="000000"/>
                </a:solidFill>
                <a:latin typeface="Calibri"/>
                <a:ea typeface="ＭＳ Ｐゴシック" pitchFamily="34" charset="-128"/>
                <a:cs typeface="Calibri" pitchFamily="34" charset="0"/>
              </a:endParaRPr>
            </a:p>
          </p:txBody>
        </p:sp>
        <p:sp>
          <p:nvSpPr>
            <p:cNvPr id="19" name="Freeform 56"/>
            <p:cNvSpPr>
              <a:spLocks/>
            </p:cNvSpPr>
            <p:nvPr/>
          </p:nvSpPr>
          <p:spPr bwMode="auto">
            <a:xfrm>
              <a:off x="7797063" y="3722643"/>
              <a:ext cx="231686" cy="155942"/>
            </a:xfrm>
            <a:custGeom>
              <a:avLst/>
              <a:gdLst>
                <a:gd name="T0" fmla="*/ 2147483647 w 148"/>
                <a:gd name="T1" fmla="*/ 2147483647 h 98"/>
                <a:gd name="T2" fmla="*/ 2147483647 w 148"/>
                <a:gd name="T3" fmla="*/ 2147483647 h 98"/>
                <a:gd name="T4" fmla="*/ 2147483647 w 148"/>
                <a:gd name="T5" fmla="*/ 2147483647 h 98"/>
                <a:gd name="T6" fmla="*/ 2147483647 w 148"/>
                <a:gd name="T7" fmla="*/ 2147483647 h 98"/>
                <a:gd name="T8" fmla="*/ 0 w 148"/>
                <a:gd name="T9" fmla="*/ 2147483647 h 98"/>
                <a:gd name="T10" fmla="*/ 2147483647 w 148"/>
                <a:gd name="T11" fmla="*/ 2147483647 h 98"/>
                <a:gd name="T12" fmla="*/ 2147483647 w 148"/>
                <a:gd name="T13" fmla="*/ 2147483647 h 98"/>
                <a:gd name="T14" fmla="*/ 2147483647 w 148"/>
                <a:gd name="T15" fmla="*/ 2147483647 h 98"/>
                <a:gd name="T16" fmla="*/ 2147483647 w 148"/>
                <a:gd name="T17" fmla="*/ 2147483647 h 98"/>
                <a:gd name="T18" fmla="*/ 2147483647 w 148"/>
                <a:gd name="T19" fmla="*/ 2147483647 h 98"/>
                <a:gd name="T20" fmla="*/ 2147483647 w 148"/>
                <a:gd name="T21" fmla="*/ 2147483647 h 98"/>
                <a:gd name="T22" fmla="*/ 2147483647 w 148"/>
                <a:gd name="T23" fmla="*/ 2147483647 h 98"/>
                <a:gd name="T24" fmla="*/ 2147483647 w 148"/>
                <a:gd name="T25" fmla="*/ 2147483647 h 98"/>
                <a:gd name="T26" fmla="*/ 2147483647 w 148"/>
                <a:gd name="T27" fmla="*/ 2147483647 h 98"/>
                <a:gd name="T28" fmla="*/ 2147483647 w 148"/>
                <a:gd name="T29" fmla="*/ 2147483647 h 98"/>
                <a:gd name="T30" fmla="*/ 2147483647 w 148"/>
                <a:gd name="T31" fmla="*/ 2147483647 h 98"/>
                <a:gd name="T32" fmla="*/ 2147483647 w 148"/>
                <a:gd name="T33" fmla="*/ 2147483647 h 98"/>
                <a:gd name="T34" fmla="*/ 2147483647 w 148"/>
                <a:gd name="T35" fmla="*/ 2147483647 h 98"/>
                <a:gd name="T36" fmla="*/ 2147483647 w 148"/>
                <a:gd name="T37" fmla="*/ 2147483647 h 98"/>
                <a:gd name="T38" fmla="*/ 2147483647 w 148"/>
                <a:gd name="T39" fmla="*/ 2147483647 h 98"/>
                <a:gd name="T40" fmla="*/ 2147483647 w 148"/>
                <a:gd name="T41" fmla="*/ 2147483647 h 98"/>
                <a:gd name="T42" fmla="*/ 2147483647 w 148"/>
                <a:gd name="T43" fmla="*/ 2147483647 h 98"/>
                <a:gd name="T44" fmla="*/ 2147483647 w 148"/>
                <a:gd name="T45" fmla="*/ 2147483647 h 98"/>
                <a:gd name="T46" fmla="*/ 2147483647 w 148"/>
                <a:gd name="T47" fmla="*/ 2147483647 h 98"/>
                <a:gd name="T48" fmla="*/ 2147483647 w 148"/>
                <a:gd name="T49" fmla="*/ 2147483647 h 98"/>
                <a:gd name="T50" fmla="*/ 2147483647 w 148"/>
                <a:gd name="T51" fmla="*/ 2147483647 h 98"/>
                <a:gd name="T52" fmla="*/ 2147483647 w 148"/>
                <a:gd name="T53" fmla="*/ 2147483647 h 98"/>
                <a:gd name="T54" fmla="*/ 2147483647 w 148"/>
                <a:gd name="T55" fmla="*/ 0 h 98"/>
                <a:gd name="T56" fmla="*/ 2147483647 w 148"/>
                <a:gd name="T57" fmla="*/ 2147483647 h 98"/>
                <a:gd name="T58" fmla="*/ 2147483647 w 148"/>
                <a:gd name="T59" fmla="*/ 2147483647 h 98"/>
                <a:gd name="T60" fmla="*/ 2147483647 w 148"/>
                <a:gd name="T61" fmla="*/ 2147483647 h 98"/>
                <a:gd name="T62" fmla="*/ 2147483647 w 148"/>
                <a:gd name="T63" fmla="*/ 2147483647 h 98"/>
                <a:gd name="T64" fmla="*/ 2147483647 w 148"/>
                <a:gd name="T65" fmla="*/ 2147483647 h 98"/>
                <a:gd name="T66" fmla="*/ 2147483647 w 148"/>
                <a:gd name="T67" fmla="*/ 2147483647 h 98"/>
                <a:gd name="T68" fmla="*/ 2147483647 w 148"/>
                <a:gd name="T69" fmla="*/ 2147483647 h 98"/>
                <a:gd name="T70" fmla="*/ 2147483647 w 148"/>
                <a:gd name="T71" fmla="*/ 2147483647 h 98"/>
                <a:gd name="T72" fmla="*/ 2147483647 w 148"/>
                <a:gd name="T73" fmla="*/ 2147483647 h 98"/>
                <a:gd name="T74" fmla="*/ 2147483647 w 148"/>
                <a:gd name="T75" fmla="*/ 2147483647 h 98"/>
                <a:gd name="T76" fmla="*/ 2147483647 w 148"/>
                <a:gd name="T77" fmla="*/ 2147483647 h 98"/>
                <a:gd name="T78" fmla="*/ 2147483647 w 148"/>
                <a:gd name="T79" fmla="*/ 2147483647 h 98"/>
                <a:gd name="T80" fmla="*/ 2147483647 w 148"/>
                <a:gd name="T81" fmla="*/ 2147483647 h 98"/>
                <a:gd name="T82" fmla="*/ 2147483647 w 148"/>
                <a:gd name="T83" fmla="*/ 2147483647 h 98"/>
                <a:gd name="T84" fmla="*/ 2147483647 w 148"/>
                <a:gd name="T85" fmla="*/ 2147483647 h 98"/>
                <a:gd name="T86" fmla="*/ 2147483647 w 148"/>
                <a:gd name="T87" fmla="*/ 2147483647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8"/>
                <a:gd name="T133" fmla="*/ 0 h 98"/>
                <a:gd name="T134" fmla="*/ 148 w 148"/>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8" h="98">
                  <a:moveTo>
                    <a:pt x="18" y="67"/>
                  </a:moveTo>
                  <a:lnTo>
                    <a:pt x="11" y="73"/>
                  </a:lnTo>
                  <a:lnTo>
                    <a:pt x="5" y="78"/>
                  </a:lnTo>
                  <a:lnTo>
                    <a:pt x="2" y="84"/>
                  </a:lnTo>
                  <a:lnTo>
                    <a:pt x="0" y="90"/>
                  </a:lnTo>
                  <a:lnTo>
                    <a:pt x="2" y="95"/>
                  </a:lnTo>
                  <a:lnTo>
                    <a:pt x="8" y="98"/>
                  </a:lnTo>
                  <a:lnTo>
                    <a:pt x="14" y="95"/>
                  </a:lnTo>
                  <a:lnTo>
                    <a:pt x="26" y="90"/>
                  </a:lnTo>
                  <a:lnTo>
                    <a:pt x="37" y="81"/>
                  </a:lnTo>
                  <a:lnTo>
                    <a:pt x="49" y="73"/>
                  </a:lnTo>
                  <a:lnTo>
                    <a:pt x="62" y="65"/>
                  </a:lnTo>
                  <a:lnTo>
                    <a:pt x="76" y="57"/>
                  </a:lnTo>
                  <a:lnTo>
                    <a:pt x="89" y="49"/>
                  </a:lnTo>
                  <a:lnTo>
                    <a:pt x="99" y="44"/>
                  </a:lnTo>
                  <a:lnTo>
                    <a:pt x="107" y="36"/>
                  </a:lnTo>
                  <a:lnTo>
                    <a:pt x="122" y="27"/>
                  </a:lnTo>
                  <a:lnTo>
                    <a:pt x="134" y="19"/>
                  </a:lnTo>
                  <a:lnTo>
                    <a:pt x="145" y="13"/>
                  </a:lnTo>
                  <a:lnTo>
                    <a:pt x="148" y="9"/>
                  </a:lnTo>
                  <a:lnTo>
                    <a:pt x="140" y="9"/>
                  </a:lnTo>
                  <a:lnTo>
                    <a:pt x="126" y="19"/>
                  </a:lnTo>
                  <a:lnTo>
                    <a:pt x="118" y="22"/>
                  </a:lnTo>
                  <a:lnTo>
                    <a:pt x="116" y="20"/>
                  </a:lnTo>
                  <a:lnTo>
                    <a:pt x="118" y="14"/>
                  </a:lnTo>
                  <a:lnTo>
                    <a:pt x="119" y="11"/>
                  </a:lnTo>
                  <a:lnTo>
                    <a:pt x="122" y="6"/>
                  </a:lnTo>
                  <a:lnTo>
                    <a:pt x="124" y="0"/>
                  </a:lnTo>
                  <a:lnTo>
                    <a:pt x="116" y="9"/>
                  </a:lnTo>
                  <a:lnTo>
                    <a:pt x="111" y="16"/>
                  </a:lnTo>
                  <a:lnTo>
                    <a:pt x="105" y="24"/>
                  </a:lnTo>
                  <a:lnTo>
                    <a:pt x="99" y="27"/>
                  </a:lnTo>
                  <a:lnTo>
                    <a:pt x="91" y="32"/>
                  </a:lnTo>
                  <a:lnTo>
                    <a:pt x="83" y="35"/>
                  </a:lnTo>
                  <a:lnTo>
                    <a:pt x="73" y="40"/>
                  </a:lnTo>
                  <a:lnTo>
                    <a:pt x="62" y="43"/>
                  </a:lnTo>
                  <a:lnTo>
                    <a:pt x="56" y="46"/>
                  </a:lnTo>
                  <a:lnTo>
                    <a:pt x="48" y="49"/>
                  </a:lnTo>
                  <a:lnTo>
                    <a:pt x="43" y="51"/>
                  </a:lnTo>
                  <a:lnTo>
                    <a:pt x="35" y="55"/>
                  </a:lnTo>
                  <a:lnTo>
                    <a:pt x="30" y="57"/>
                  </a:lnTo>
                  <a:lnTo>
                    <a:pt x="26" y="60"/>
                  </a:lnTo>
                  <a:lnTo>
                    <a:pt x="21" y="63"/>
                  </a:lnTo>
                  <a:lnTo>
                    <a:pt x="18" y="67"/>
                  </a:lnTo>
                  <a:close/>
                </a:path>
              </a:pathLst>
            </a:custGeom>
            <a:grpFill/>
            <a:ln w="3175" algn="ctr">
              <a:solidFill>
                <a:schemeClr val="bg1">
                  <a:lumMod val="50000"/>
                </a:schemeClr>
              </a:solidFill>
              <a:round/>
              <a:headEnd/>
              <a:tailEnd/>
            </a:ln>
            <a:extLst/>
          </p:spPr>
          <p:txBody>
            <a:bodyPr lIns="101799" tIns="50900" rIns="101799" bIns="50900"/>
            <a:lstStyle/>
            <a:p>
              <a:pPr fontAlgn="auto">
                <a:spcBef>
                  <a:spcPts val="0"/>
                </a:spcBef>
                <a:spcAft>
                  <a:spcPts val="0"/>
                </a:spcAft>
              </a:pPr>
              <a:endParaRPr lang="en-US" kern="0" dirty="0">
                <a:solidFill>
                  <a:srgbClr val="000000"/>
                </a:solidFill>
                <a:latin typeface="Calibri"/>
                <a:ea typeface="ＭＳ Ｐゴシック" pitchFamily="34" charset="-128"/>
              </a:endParaRPr>
            </a:p>
          </p:txBody>
        </p:sp>
      </p:grpSp>
      <p:sp>
        <p:nvSpPr>
          <p:cNvPr id="20" name="TextBox 19"/>
          <p:cNvSpPr txBox="1"/>
          <p:nvPr/>
        </p:nvSpPr>
        <p:spPr>
          <a:xfrm>
            <a:off x="4225888" y="5140400"/>
            <a:ext cx="1600200" cy="615553"/>
          </a:xfrm>
          <a:prstGeom prst="rect">
            <a:avLst/>
          </a:prstGeom>
          <a:noFill/>
        </p:spPr>
        <p:txBody>
          <a:bodyPr wrap="square" rtlCol="0">
            <a:spAutoFit/>
          </a:bodyPr>
          <a:lstStyle/>
          <a:p>
            <a:pPr algn="ctr"/>
            <a:r>
              <a:rPr lang="sv-SE" sz="1100" b="1" dirty="0" smtClean="0">
                <a:latin typeface="+mn-lt"/>
              </a:rPr>
              <a:t>New York</a:t>
            </a:r>
          </a:p>
          <a:p>
            <a:pPr algn="ctr"/>
            <a:r>
              <a:rPr lang="sv-SE" sz="1100" dirty="0">
                <a:latin typeface="+mn-lt"/>
              </a:rPr>
              <a:t>Marc Molinaro </a:t>
            </a:r>
            <a:endParaRPr lang="sv-SE" sz="1100" dirty="0" smtClean="0">
              <a:latin typeface="+mn-lt"/>
            </a:endParaRPr>
          </a:p>
          <a:p>
            <a:pPr algn="ctr"/>
            <a:r>
              <a:rPr lang="sv-SE" sz="1100" dirty="0" smtClean="0">
                <a:latin typeface="+mn-lt"/>
              </a:rPr>
              <a:t>vs</a:t>
            </a:r>
            <a:r>
              <a:rPr lang="sv-SE" sz="1100" dirty="0">
                <a:latin typeface="+mn-lt"/>
              </a:rPr>
              <a:t>. </a:t>
            </a:r>
            <a:r>
              <a:rPr lang="sv-SE" sz="1100" b="1" dirty="0">
                <a:solidFill>
                  <a:schemeClr val="accent3">
                    <a:lumMod val="75000"/>
                  </a:schemeClr>
                </a:solidFill>
                <a:latin typeface="+mn-lt"/>
              </a:rPr>
              <a:t>Andrew </a:t>
            </a:r>
            <a:r>
              <a:rPr lang="sv-SE" sz="1100" b="1" dirty="0" smtClean="0">
                <a:solidFill>
                  <a:schemeClr val="accent3">
                    <a:lumMod val="75000"/>
                  </a:schemeClr>
                </a:solidFill>
                <a:latin typeface="+mn-lt"/>
              </a:rPr>
              <a:t>Cuomo</a:t>
            </a:r>
            <a:endParaRPr lang="sv-SE" sz="1100" b="1" dirty="0">
              <a:solidFill>
                <a:schemeClr val="accent3">
                  <a:lumMod val="75000"/>
                </a:schemeClr>
              </a:solidFill>
              <a:latin typeface="+mn-lt"/>
            </a:endParaRPr>
          </a:p>
        </p:txBody>
      </p:sp>
      <p:sp>
        <p:nvSpPr>
          <p:cNvPr id="21"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
        <p:nvSpPr>
          <p:cNvPr id="22" name="Freeform 18"/>
          <p:cNvSpPr>
            <a:spLocks/>
          </p:cNvSpPr>
          <p:nvPr/>
        </p:nvSpPr>
        <p:spPr bwMode="auto">
          <a:xfrm>
            <a:off x="8105006" y="4420428"/>
            <a:ext cx="1007014" cy="558791"/>
          </a:xfrm>
          <a:custGeom>
            <a:avLst/>
            <a:gdLst>
              <a:gd name="T0" fmla="*/ 38100 w 645"/>
              <a:gd name="T1" fmla="*/ 0 h 352"/>
              <a:gd name="T2" fmla="*/ 917575 w 645"/>
              <a:gd name="T3" fmla="*/ 31750 h 352"/>
              <a:gd name="T4" fmla="*/ 922338 w 645"/>
              <a:gd name="T5" fmla="*/ 39688 h 352"/>
              <a:gd name="T6" fmla="*/ 930275 w 645"/>
              <a:gd name="T7" fmla="*/ 49213 h 352"/>
              <a:gd name="T8" fmla="*/ 942975 w 645"/>
              <a:gd name="T9" fmla="*/ 57150 h 352"/>
              <a:gd name="T10" fmla="*/ 950913 w 645"/>
              <a:gd name="T11" fmla="*/ 65088 h 352"/>
              <a:gd name="T12" fmla="*/ 963613 w 645"/>
              <a:gd name="T13" fmla="*/ 61913 h 352"/>
              <a:gd name="T14" fmla="*/ 968375 w 645"/>
              <a:gd name="T15" fmla="*/ 53975 h 352"/>
              <a:gd name="T16" fmla="*/ 973138 w 645"/>
              <a:gd name="T17" fmla="*/ 52388 h 352"/>
              <a:gd name="T18" fmla="*/ 977900 w 645"/>
              <a:gd name="T19" fmla="*/ 49213 h 352"/>
              <a:gd name="T20" fmla="*/ 977900 w 645"/>
              <a:gd name="T21" fmla="*/ 57150 h 352"/>
              <a:gd name="T22" fmla="*/ 984250 w 645"/>
              <a:gd name="T23" fmla="*/ 65088 h 352"/>
              <a:gd name="T24" fmla="*/ 985838 w 645"/>
              <a:gd name="T25" fmla="*/ 69850 h 352"/>
              <a:gd name="T26" fmla="*/ 985838 w 645"/>
              <a:gd name="T27" fmla="*/ 77788 h 352"/>
              <a:gd name="T28" fmla="*/ 985838 w 645"/>
              <a:gd name="T29" fmla="*/ 82550 h 352"/>
              <a:gd name="T30" fmla="*/ 981075 w 645"/>
              <a:gd name="T31" fmla="*/ 85725 h 352"/>
              <a:gd name="T32" fmla="*/ 973138 w 645"/>
              <a:gd name="T33" fmla="*/ 85725 h 352"/>
              <a:gd name="T34" fmla="*/ 965200 w 645"/>
              <a:gd name="T35" fmla="*/ 92075 h 352"/>
              <a:gd name="T36" fmla="*/ 965200 w 645"/>
              <a:gd name="T37" fmla="*/ 96838 h 352"/>
              <a:gd name="T38" fmla="*/ 965200 w 645"/>
              <a:gd name="T39" fmla="*/ 103188 h 352"/>
              <a:gd name="T40" fmla="*/ 963613 w 645"/>
              <a:gd name="T41" fmla="*/ 104775 h 352"/>
              <a:gd name="T42" fmla="*/ 958850 w 645"/>
              <a:gd name="T43" fmla="*/ 109538 h 352"/>
              <a:gd name="T44" fmla="*/ 955675 w 645"/>
              <a:gd name="T45" fmla="*/ 112713 h 352"/>
              <a:gd name="T46" fmla="*/ 954088 w 645"/>
              <a:gd name="T47" fmla="*/ 117475 h 352"/>
              <a:gd name="T48" fmla="*/ 954088 w 645"/>
              <a:gd name="T49" fmla="*/ 122238 h 352"/>
              <a:gd name="T50" fmla="*/ 958850 w 645"/>
              <a:gd name="T51" fmla="*/ 125413 h 352"/>
              <a:gd name="T52" fmla="*/ 965200 w 645"/>
              <a:gd name="T53" fmla="*/ 130175 h 352"/>
              <a:gd name="T54" fmla="*/ 968375 w 645"/>
              <a:gd name="T55" fmla="*/ 139700 h 352"/>
              <a:gd name="T56" fmla="*/ 977900 w 645"/>
              <a:gd name="T57" fmla="*/ 139700 h 352"/>
              <a:gd name="T58" fmla="*/ 984250 w 645"/>
              <a:gd name="T59" fmla="*/ 150813 h 352"/>
              <a:gd name="T60" fmla="*/ 985838 w 645"/>
              <a:gd name="T61" fmla="*/ 158750 h 352"/>
              <a:gd name="T62" fmla="*/ 989013 w 645"/>
              <a:gd name="T63" fmla="*/ 160338 h 352"/>
              <a:gd name="T64" fmla="*/ 989013 w 645"/>
              <a:gd name="T65" fmla="*/ 171450 h 352"/>
              <a:gd name="T66" fmla="*/ 993775 w 645"/>
              <a:gd name="T67" fmla="*/ 177800 h 352"/>
              <a:gd name="T68" fmla="*/ 1003300 w 645"/>
              <a:gd name="T69" fmla="*/ 188913 h 352"/>
              <a:gd name="T70" fmla="*/ 1011238 w 645"/>
              <a:gd name="T71" fmla="*/ 188913 h 352"/>
              <a:gd name="T72" fmla="*/ 1019175 w 645"/>
              <a:gd name="T73" fmla="*/ 190500 h 352"/>
              <a:gd name="T74" fmla="*/ 1023938 w 645"/>
              <a:gd name="T75" fmla="*/ 198438 h 352"/>
              <a:gd name="T76" fmla="*/ 1023938 w 645"/>
              <a:gd name="T77" fmla="*/ 558800 h 352"/>
              <a:gd name="T78" fmla="*/ 0 w 645"/>
              <a:gd name="T79" fmla="*/ 523875 h 352"/>
              <a:gd name="T80" fmla="*/ 38100 w 645"/>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352"/>
              <a:gd name="T125" fmla="*/ 645 w 645"/>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352">
                <a:moveTo>
                  <a:pt x="24" y="0"/>
                </a:moveTo>
                <a:lnTo>
                  <a:pt x="578" y="20"/>
                </a:lnTo>
                <a:lnTo>
                  <a:pt x="581" y="25"/>
                </a:lnTo>
                <a:lnTo>
                  <a:pt x="586" y="31"/>
                </a:lnTo>
                <a:lnTo>
                  <a:pt x="594" y="36"/>
                </a:lnTo>
                <a:lnTo>
                  <a:pt x="599" y="41"/>
                </a:lnTo>
                <a:lnTo>
                  <a:pt x="607" y="39"/>
                </a:lnTo>
                <a:lnTo>
                  <a:pt x="610" y="34"/>
                </a:lnTo>
                <a:lnTo>
                  <a:pt x="613" y="33"/>
                </a:lnTo>
                <a:lnTo>
                  <a:pt x="616" y="31"/>
                </a:lnTo>
                <a:lnTo>
                  <a:pt x="616" y="36"/>
                </a:lnTo>
                <a:lnTo>
                  <a:pt x="620" y="41"/>
                </a:lnTo>
                <a:lnTo>
                  <a:pt x="621" y="44"/>
                </a:lnTo>
                <a:lnTo>
                  <a:pt x="621" y="49"/>
                </a:lnTo>
                <a:lnTo>
                  <a:pt x="621" y="52"/>
                </a:lnTo>
                <a:lnTo>
                  <a:pt x="618" y="54"/>
                </a:lnTo>
                <a:lnTo>
                  <a:pt x="613" y="54"/>
                </a:lnTo>
                <a:lnTo>
                  <a:pt x="608" y="58"/>
                </a:lnTo>
                <a:lnTo>
                  <a:pt x="608" y="61"/>
                </a:lnTo>
                <a:lnTo>
                  <a:pt x="608" y="65"/>
                </a:lnTo>
                <a:lnTo>
                  <a:pt x="607" y="66"/>
                </a:lnTo>
                <a:lnTo>
                  <a:pt x="604" y="69"/>
                </a:lnTo>
                <a:lnTo>
                  <a:pt x="602" y="71"/>
                </a:lnTo>
                <a:lnTo>
                  <a:pt x="601" y="74"/>
                </a:lnTo>
                <a:lnTo>
                  <a:pt x="601" y="77"/>
                </a:lnTo>
                <a:lnTo>
                  <a:pt x="604" y="79"/>
                </a:lnTo>
                <a:lnTo>
                  <a:pt x="608" y="82"/>
                </a:lnTo>
                <a:lnTo>
                  <a:pt x="610" y="88"/>
                </a:lnTo>
                <a:lnTo>
                  <a:pt x="616" y="88"/>
                </a:lnTo>
                <a:lnTo>
                  <a:pt x="620" y="95"/>
                </a:lnTo>
                <a:lnTo>
                  <a:pt x="621" y="100"/>
                </a:lnTo>
                <a:lnTo>
                  <a:pt x="623" y="101"/>
                </a:lnTo>
                <a:lnTo>
                  <a:pt x="623" y="108"/>
                </a:lnTo>
                <a:lnTo>
                  <a:pt x="626" y="112"/>
                </a:lnTo>
                <a:lnTo>
                  <a:pt x="632" y="119"/>
                </a:lnTo>
                <a:lnTo>
                  <a:pt x="637" y="119"/>
                </a:lnTo>
                <a:lnTo>
                  <a:pt x="642" y="120"/>
                </a:lnTo>
                <a:lnTo>
                  <a:pt x="645" y="125"/>
                </a:lnTo>
                <a:lnTo>
                  <a:pt x="645" y="352"/>
                </a:lnTo>
                <a:lnTo>
                  <a:pt x="0" y="330"/>
                </a:lnTo>
                <a:lnTo>
                  <a:pt x="24" y="0"/>
                </a:lnTo>
                <a:close/>
              </a:path>
            </a:pathLst>
          </a:custGeom>
          <a:solidFill>
            <a:srgbClr val="F0AB00"/>
          </a:solidFill>
          <a:ln w="0" algn="ctr">
            <a:solidFill>
              <a:srgbClr val="808080"/>
            </a:solidFill>
            <a:round/>
            <a:headEnd/>
            <a:tailEnd/>
          </a:ln>
          <a:effectLst>
            <a:outerShdw blurRad="50800" dist="50800" dir="5400000" algn="ctr" rotWithShape="0">
              <a:srgbClr val="000000">
                <a:alpha val="40000"/>
              </a:srgbClr>
            </a:outerShdw>
          </a:effectLst>
        </p:spPr>
        <p:txBody>
          <a:bodyPr lIns="101799" tIns="50900" rIns="101799" bIns="50900"/>
          <a:lstStyle/>
          <a:p>
            <a:pPr defTabSz="1017990" eaLnBrk="1" fontAlgn="auto" hangingPunct="1">
              <a:spcBef>
                <a:spcPts val="0"/>
              </a:spcBef>
              <a:spcAft>
                <a:spcPts val="0"/>
              </a:spcAft>
              <a:defRPr/>
            </a:pPr>
            <a:endParaRPr lang="en-US" sz="1000" kern="0" dirty="0">
              <a:solidFill>
                <a:srgbClr val="000000"/>
              </a:solidFill>
              <a:latin typeface="Calibri"/>
              <a:ea typeface="ＭＳ Ｐゴシック" pitchFamily="34" charset="-128"/>
              <a:cs typeface="Calibri" pitchFamily="34" charset="0"/>
            </a:endParaRPr>
          </a:p>
        </p:txBody>
      </p:sp>
      <p:sp>
        <p:nvSpPr>
          <p:cNvPr id="23" name="TextBox 22"/>
          <p:cNvSpPr txBox="1"/>
          <p:nvPr/>
        </p:nvSpPr>
        <p:spPr>
          <a:xfrm>
            <a:off x="7946993" y="5140398"/>
            <a:ext cx="1323041" cy="615553"/>
          </a:xfrm>
          <a:prstGeom prst="rect">
            <a:avLst/>
          </a:prstGeom>
          <a:noFill/>
        </p:spPr>
        <p:txBody>
          <a:bodyPr wrap="square" rtlCol="0">
            <a:spAutoFit/>
          </a:bodyPr>
          <a:lstStyle/>
          <a:p>
            <a:pPr algn="ctr"/>
            <a:r>
              <a:rPr lang="sv-SE" sz="1100" b="1" dirty="0" smtClean="0">
                <a:latin typeface="+mn-lt"/>
              </a:rPr>
              <a:t>Kansas</a:t>
            </a:r>
          </a:p>
          <a:p>
            <a:pPr algn="ctr"/>
            <a:r>
              <a:rPr lang="it-IT" sz="1100" dirty="0">
                <a:latin typeface="+mn-lt"/>
              </a:rPr>
              <a:t>Kris Kobach </a:t>
            </a:r>
            <a:endParaRPr lang="it-IT" sz="1100" dirty="0" smtClean="0">
              <a:latin typeface="+mn-lt"/>
            </a:endParaRPr>
          </a:p>
          <a:p>
            <a:pPr algn="ctr"/>
            <a:r>
              <a:rPr lang="it-IT" sz="1100" dirty="0" smtClean="0">
                <a:latin typeface="+mn-lt"/>
              </a:rPr>
              <a:t>vs. </a:t>
            </a:r>
            <a:r>
              <a:rPr lang="it-IT" sz="1100" b="1" dirty="0" smtClean="0">
                <a:solidFill>
                  <a:schemeClr val="accent3">
                    <a:lumMod val="75000"/>
                  </a:schemeClr>
                </a:solidFill>
                <a:latin typeface="+mn-lt"/>
              </a:rPr>
              <a:t>Laura Kelly</a:t>
            </a:r>
            <a:endParaRPr lang="it-IT" sz="1100" b="1" dirty="0">
              <a:solidFill>
                <a:schemeClr val="accent3">
                  <a:lumMod val="75000"/>
                </a:schemeClr>
              </a:solidFill>
              <a:latin typeface="+mn-lt"/>
            </a:endParaRPr>
          </a:p>
        </p:txBody>
      </p:sp>
      <p:sp>
        <p:nvSpPr>
          <p:cNvPr id="27" name="Freeform 64"/>
          <p:cNvSpPr>
            <a:spLocks/>
          </p:cNvSpPr>
          <p:nvPr/>
        </p:nvSpPr>
        <p:spPr bwMode="auto">
          <a:xfrm>
            <a:off x="6584021" y="4215890"/>
            <a:ext cx="496211" cy="822410"/>
          </a:xfrm>
          <a:custGeom>
            <a:avLst/>
            <a:gdLst>
              <a:gd name="T0" fmla="*/ 2147483647 w 319"/>
              <a:gd name="T1" fmla="*/ 2147483647 h 518"/>
              <a:gd name="T2" fmla="*/ 2147483647 w 319"/>
              <a:gd name="T3" fmla="*/ 2147483647 h 518"/>
              <a:gd name="T4" fmla="*/ 2147483647 w 319"/>
              <a:gd name="T5" fmla="*/ 2147483647 h 518"/>
              <a:gd name="T6" fmla="*/ 2147483647 w 319"/>
              <a:gd name="T7" fmla="*/ 2147483647 h 518"/>
              <a:gd name="T8" fmla="*/ 2147483647 w 319"/>
              <a:gd name="T9" fmla="*/ 2147483647 h 518"/>
              <a:gd name="T10" fmla="*/ 2147483647 w 319"/>
              <a:gd name="T11" fmla="*/ 2147483647 h 518"/>
              <a:gd name="T12" fmla="*/ 2147483647 w 319"/>
              <a:gd name="T13" fmla="*/ 2147483647 h 518"/>
              <a:gd name="T14" fmla="*/ 2147483647 w 319"/>
              <a:gd name="T15" fmla="*/ 2147483647 h 518"/>
              <a:gd name="T16" fmla="*/ 2147483647 w 319"/>
              <a:gd name="T17" fmla="*/ 2147483647 h 518"/>
              <a:gd name="T18" fmla="*/ 2147483647 w 319"/>
              <a:gd name="T19" fmla="*/ 2147483647 h 518"/>
              <a:gd name="T20" fmla="*/ 2147483647 w 319"/>
              <a:gd name="T21" fmla="*/ 2147483647 h 518"/>
              <a:gd name="T22" fmla="*/ 2147483647 w 319"/>
              <a:gd name="T23" fmla="*/ 0 h 518"/>
              <a:gd name="T24" fmla="*/ 2147483647 w 319"/>
              <a:gd name="T25" fmla="*/ 2147483647 h 518"/>
              <a:gd name="T26" fmla="*/ 2147483647 w 319"/>
              <a:gd name="T27" fmla="*/ 2147483647 h 518"/>
              <a:gd name="T28" fmla="*/ 2147483647 w 319"/>
              <a:gd name="T29" fmla="*/ 2147483647 h 518"/>
              <a:gd name="T30" fmla="*/ 2147483647 w 319"/>
              <a:gd name="T31" fmla="*/ 2147483647 h 518"/>
              <a:gd name="T32" fmla="*/ 2147483647 w 319"/>
              <a:gd name="T33" fmla="*/ 2147483647 h 518"/>
              <a:gd name="T34" fmla="*/ 2147483647 w 319"/>
              <a:gd name="T35" fmla="*/ 2147483647 h 518"/>
              <a:gd name="T36" fmla="*/ 2147483647 w 319"/>
              <a:gd name="T37" fmla="*/ 2147483647 h 518"/>
              <a:gd name="T38" fmla="*/ 2147483647 w 319"/>
              <a:gd name="T39" fmla="*/ 2147483647 h 518"/>
              <a:gd name="T40" fmla="*/ 2147483647 w 319"/>
              <a:gd name="T41" fmla="*/ 2147483647 h 518"/>
              <a:gd name="T42" fmla="*/ 2147483647 w 319"/>
              <a:gd name="T43" fmla="*/ 2147483647 h 518"/>
              <a:gd name="T44" fmla="*/ 2147483647 w 319"/>
              <a:gd name="T45" fmla="*/ 2147483647 h 518"/>
              <a:gd name="T46" fmla="*/ 2147483647 w 319"/>
              <a:gd name="T47" fmla="*/ 2147483647 h 518"/>
              <a:gd name="T48" fmla="*/ 2147483647 w 319"/>
              <a:gd name="T49" fmla="*/ 2147483647 h 518"/>
              <a:gd name="T50" fmla="*/ 2147483647 w 319"/>
              <a:gd name="T51" fmla="*/ 2147483647 h 518"/>
              <a:gd name="T52" fmla="*/ 2147483647 w 319"/>
              <a:gd name="T53" fmla="*/ 2147483647 h 518"/>
              <a:gd name="T54" fmla="*/ 2147483647 w 319"/>
              <a:gd name="T55" fmla="*/ 2147483647 h 518"/>
              <a:gd name="T56" fmla="*/ 2147483647 w 319"/>
              <a:gd name="T57" fmla="*/ 2147483647 h 518"/>
              <a:gd name="T58" fmla="*/ 2147483647 w 319"/>
              <a:gd name="T59" fmla="*/ 2147483647 h 518"/>
              <a:gd name="T60" fmla="*/ 2147483647 w 319"/>
              <a:gd name="T61" fmla="*/ 2147483647 h 518"/>
              <a:gd name="T62" fmla="*/ 2147483647 w 319"/>
              <a:gd name="T63" fmla="*/ 2147483647 h 518"/>
              <a:gd name="T64" fmla="*/ 2147483647 w 319"/>
              <a:gd name="T65" fmla="*/ 2147483647 h 518"/>
              <a:gd name="T66" fmla="*/ 2147483647 w 319"/>
              <a:gd name="T67" fmla="*/ 2147483647 h 518"/>
              <a:gd name="T68" fmla="*/ 2147483647 w 319"/>
              <a:gd name="T69" fmla="*/ 2147483647 h 518"/>
              <a:gd name="T70" fmla="*/ 2147483647 w 319"/>
              <a:gd name="T71" fmla="*/ 2147483647 h 518"/>
              <a:gd name="T72" fmla="*/ 2147483647 w 319"/>
              <a:gd name="T73" fmla="*/ 2147483647 h 518"/>
              <a:gd name="T74" fmla="*/ 2147483647 w 319"/>
              <a:gd name="T75" fmla="*/ 2147483647 h 518"/>
              <a:gd name="T76" fmla="*/ 2147483647 w 319"/>
              <a:gd name="T77" fmla="*/ 2147483647 h 518"/>
              <a:gd name="T78" fmla="*/ 2147483647 w 319"/>
              <a:gd name="T79" fmla="*/ 2147483647 h 518"/>
              <a:gd name="T80" fmla="*/ 2147483647 w 319"/>
              <a:gd name="T81" fmla="*/ 2147483647 h 518"/>
              <a:gd name="T82" fmla="*/ 2147483647 w 319"/>
              <a:gd name="T83" fmla="*/ 2147483647 h 518"/>
              <a:gd name="T84" fmla="*/ 2147483647 w 319"/>
              <a:gd name="T85" fmla="*/ 2147483647 h 518"/>
              <a:gd name="T86" fmla="*/ 2147483647 w 319"/>
              <a:gd name="T87" fmla="*/ 2147483647 h 518"/>
              <a:gd name="T88" fmla="*/ 2147483647 w 319"/>
              <a:gd name="T89" fmla="*/ 2147483647 h 518"/>
              <a:gd name="T90" fmla="*/ 2147483647 w 319"/>
              <a:gd name="T91" fmla="*/ 2147483647 h 518"/>
              <a:gd name="T92" fmla="*/ 2147483647 w 319"/>
              <a:gd name="T93" fmla="*/ 2147483647 h 518"/>
              <a:gd name="T94" fmla="*/ 2147483647 w 319"/>
              <a:gd name="T95" fmla="*/ 2147483647 h 518"/>
              <a:gd name="T96" fmla="*/ 2147483647 w 319"/>
              <a:gd name="T97" fmla="*/ 2147483647 h 518"/>
              <a:gd name="T98" fmla="*/ 2147483647 w 319"/>
              <a:gd name="T99" fmla="*/ 2147483647 h 518"/>
              <a:gd name="T100" fmla="*/ 2147483647 w 319"/>
              <a:gd name="T101" fmla="*/ 2147483647 h 518"/>
              <a:gd name="T102" fmla="*/ 2147483647 w 319"/>
              <a:gd name="T103" fmla="*/ 2147483647 h 518"/>
              <a:gd name="T104" fmla="*/ 2147483647 w 319"/>
              <a:gd name="T105" fmla="*/ 2147483647 h 518"/>
              <a:gd name="T106" fmla="*/ 2147483647 w 319"/>
              <a:gd name="T107" fmla="*/ 2147483647 h 518"/>
              <a:gd name="T108" fmla="*/ 2147483647 w 319"/>
              <a:gd name="T109" fmla="*/ 2147483647 h 518"/>
              <a:gd name="T110" fmla="*/ 2147483647 w 319"/>
              <a:gd name="T111" fmla="*/ 2147483647 h 518"/>
              <a:gd name="T112" fmla="*/ 2147483647 w 319"/>
              <a:gd name="T113" fmla="*/ 2147483647 h 518"/>
              <a:gd name="T114" fmla="*/ 2147483647 w 319"/>
              <a:gd name="T115" fmla="*/ 2147483647 h 518"/>
              <a:gd name="T116" fmla="*/ 2147483647 w 319"/>
              <a:gd name="T117" fmla="*/ 2147483647 h 5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9"/>
              <a:gd name="T178" fmla="*/ 0 h 518"/>
              <a:gd name="T179" fmla="*/ 319 w 319"/>
              <a:gd name="T180" fmla="*/ 518 h 5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9" h="518">
                <a:moveTo>
                  <a:pt x="0" y="289"/>
                </a:moveTo>
                <a:lnTo>
                  <a:pt x="9" y="282"/>
                </a:lnTo>
                <a:lnTo>
                  <a:pt x="19" y="274"/>
                </a:lnTo>
                <a:lnTo>
                  <a:pt x="30" y="265"/>
                </a:lnTo>
                <a:lnTo>
                  <a:pt x="36" y="247"/>
                </a:lnTo>
                <a:lnTo>
                  <a:pt x="38" y="233"/>
                </a:lnTo>
                <a:lnTo>
                  <a:pt x="34" y="217"/>
                </a:lnTo>
                <a:lnTo>
                  <a:pt x="34" y="205"/>
                </a:lnTo>
                <a:lnTo>
                  <a:pt x="34" y="192"/>
                </a:lnTo>
                <a:lnTo>
                  <a:pt x="31" y="182"/>
                </a:lnTo>
                <a:lnTo>
                  <a:pt x="30" y="173"/>
                </a:lnTo>
                <a:lnTo>
                  <a:pt x="31" y="151"/>
                </a:lnTo>
                <a:lnTo>
                  <a:pt x="30" y="139"/>
                </a:lnTo>
                <a:lnTo>
                  <a:pt x="27" y="127"/>
                </a:lnTo>
                <a:lnTo>
                  <a:pt x="27" y="116"/>
                </a:lnTo>
                <a:lnTo>
                  <a:pt x="27" y="103"/>
                </a:lnTo>
                <a:lnTo>
                  <a:pt x="30" y="90"/>
                </a:lnTo>
                <a:lnTo>
                  <a:pt x="34" y="63"/>
                </a:lnTo>
                <a:lnTo>
                  <a:pt x="38" y="52"/>
                </a:lnTo>
                <a:lnTo>
                  <a:pt x="39" y="42"/>
                </a:lnTo>
                <a:lnTo>
                  <a:pt x="41" y="35"/>
                </a:lnTo>
                <a:lnTo>
                  <a:pt x="44" y="27"/>
                </a:lnTo>
                <a:lnTo>
                  <a:pt x="49" y="19"/>
                </a:lnTo>
                <a:lnTo>
                  <a:pt x="55" y="14"/>
                </a:lnTo>
                <a:lnTo>
                  <a:pt x="65" y="17"/>
                </a:lnTo>
                <a:lnTo>
                  <a:pt x="73" y="23"/>
                </a:lnTo>
                <a:lnTo>
                  <a:pt x="76" y="30"/>
                </a:lnTo>
                <a:lnTo>
                  <a:pt x="82" y="33"/>
                </a:lnTo>
                <a:lnTo>
                  <a:pt x="98" y="33"/>
                </a:lnTo>
                <a:lnTo>
                  <a:pt x="104" y="31"/>
                </a:lnTo>
                <a:lnTo>
                  <a:pt x="109" y="27"/>
                </a:lnTo>
                <a:lnTo>
                  <a:pt x="117" y="22"/>
                </a:lnTo>
                <a:lnTo>
                  <a:pt x="120" y="12"/>
                </a:lnTo>
                <a:lnTo>
                  <a:pt x="123" y="8"/>
                </a:lnTo>
                <a:lnTo>
                  <a:pt x="128" y="1"/>
                </a:lnTo>
                <a:lnTo>
                  <a:pt x="135" y="0"/>
                </a:lnTo>
                <a:lnTo>
                  <a:pt x="139" y="3"/>
                </a:lnTo>
                <a:lnTo>
                  <a:pt x="149" y="8"/>
                </a:lnTo>
                <a:lnTo>
                  <a:pt x="160" y="14"/>
                </a:lnTo>
                <a:lnTo>
                  <a:pt x="168" y="20"/>
                </a:lnTo>
                <a:lnTo>
                  <a:pt x="176" y="22"/>
                </a:lnTo>
                <a:lnTo>
                  <a:pt x="179" y="30"/>
                </a:lnTo>
                <a:lnTo>
                  <a:pt x="184" y="42"/>
                </a:lnTo>
                <a:lnTo>
                  <a:pt x="187" y="58"/>
                </a:lnTo>
                <a:lnTo>
                  <a:pt x="192" y="71"/>
                </a:lnTo>
                <a:lnTo>
                  <a:pt x="197" y="84"/>
                </a:lnTo>
                <a:lnTo>
                  <a:pt x="200" y="98"/>
                </a:lnTo>
                <a:lnTo>
                  <a:pt x="206" y="109"/>
                </a:lnTo>
                <a:lnTo>
                  <a:pt x="209" y="124"/>
                </a:lnTo>
                <a:lnTo>
                  <a:pt x="216" y="133"/>
                </a:lnTo>
                <a:lnTo>
                  <a:pt x="217" y="144"/>
                </a:lnTo>
                <a:lnTo>
                  <a:pt x="220" y="151"/>
                </a:lnTo>
                <a:lnTo>
                  <a:pt x="222" y="158"/>
                </a:lnTo>
                <a:lnTo>
                  <a:pt x="225" y="170"/>
                </a:lnTo>
                <a:lnTo>
                  <a:pt x="232" y="171"/>
                </a:lnTo>
                <a:lnTo>
                  <a:pt x="246" y="171"/>
                </a:lnTo>
                <a:lnTo>
                  <a:pt x="249" y="179"/>
                </a:lnTo>
                <a:lnTo>
                  <a:pt x="255" y="187"/>
                </a:lnTo>
                <a:lnTo>
                  <a:pt x="259" y="193"/>
                </a:lnTo>
                <a:lnTo>
                  <a:pt x="262" y="201"/>
                </a:lnTo>
                <a:lnTo>
                  <a:pt x="270" y="208"/>
                </a:lnTo>
                <a:lnTo>
                  <a:pt x="279" y="209"/>
                </a:lnTo>
                <a:lnTo>
                  <a:pt x="289" y="209"/>
                </a:lnTo>
                <a:lnTo>
                  <a:pt x="295" y="208"/>
                </a:lnTo>
                <a:lnTo>
                  <a:pt x="300" y="206"/>
                </a:lnTo>
                <a:lnTo>
                  <a:pt x="305" y="211"/>
                </a:lnTo>
                <a:lnTo>
                  <a:pt x="308" y="217"/>
                </a:lnTo>
                <a:lnTo>
                  <a:pt x="308" y="225"/>
                </a:lnTo>
                <a:lnTo>
                  <a:pt x="309" y="230"/>
                </a:lnTo>
                <a:lnTo>
                  <a:pt x="313" y="235"/>
                </a:lnTo>
                <a:lnTo>
                  <a:pt x="317" y="236"/>
                </a:lnTo>
                <a:lnTo>
                  <a:pt x="319" y="241"/>
                </a:lnTo>
                <a:lnTo>
                  <a:pt x="317" y="247"/>
                </a:lnTo>
                <a:lnTo>
                  <a:pt x="314" y="255"/>
                </a:lnTo>
                <a:lnTo>
                  <a:pt x="306" y="260"/>
                </a:lnTo>
                <a:lnTo>
                  <a:pt x="305" y="265"/>
                </a:lnTo>
                <a:lnTo>
                  <a:pt x="300" y="266"/>
                </a:lnTo>
                <a:lnTo>
                  <a:pt x="295" y="266"/>
                </a:lnTo>
                <a:lnTo>
                  <a:pt x="290" y="273"/>
                </a:lnTo>
                <a:lnTo>
                  <a:pt x="286" y="278"/>
                </a:lnTo>
                <a:lnTo>
                  <a:pt x="284" y="281"/>
                </a:lnTo>
                <a:lnTo>
                  <a:pt x="278" y="281"/>
                </a:lnTo>
                <a:lnTo>
                  <a:pt x="278" y="286"/>
                </a:lnTo>
                <a:lnTo>
                  <a:pt x="273" y="286"/>
                </a:lnTo>
                <a:lnTo>
                  <a:pt x="270" y="289"/>
                </a:lnTo>
                <a:lnTo>
                  <a:pt x="265" y="289"/>
                </a:lnTo>
                <a:lnTo>
                  <a:pt x="266" y="297"/>
                </a:lnTo>
                <a:lnTo>
                  <a:pt x="266" y="301"/>
                </a:lnTo>
                <a:lnTo>
                  <a:pt x="263" y="303"/>
                </a:lnTo>
                <a:lnTo>
                  <a:pt x="259" y="306"/>
                </a:lnTo>
                <a:lnTo>
                  <a:pt x="255" y="309"/>
                </a:lnTo>
                <a:lnTo>
                  <a:pt x="251" y="309"/>
                </a:lnTo>
                <a:lnTo>
                  <a:pt x="249" y="314"/>
                </a:lnTo>
                <a:lnTo>
                  <a:pt x="251" y="316"/>
                </a:lnTo>
                <a:lnTo>
                  <a:pt x="246" y="319"/>
                </a:lnTo>
                <a:lnTo>
                  <a:pt x="246" y="324"/>
                </a:lnTo>
                <a:lnTo>
                  <a:pt x="246" y="327"/>
                </a:lnTo>
                <a:lnTo>
                  <a:pt x="243" y="330"/>
                </a:lnTo>
                <a:lnTo>
                  <a:pt x="241" y="335"/>
                </a:lnTo>
                <a:lnTo>
                  <a:pt x="236" y="333"/>
                </a:lnTo>
                <a:lnTo>
                  <a:pt x="235" y="332"/>
                </a:lnTo>
                <a:lnTo>
                  <a:pt x="232" y="330"/>
                </a:lnTo>
                <a:lnTo>
                  <a:pt x="228" y="330"/>
                </a:lnTo>
                <a:lnTo>
                  <a:pt x="227" y="327"/>
                </a:lnTo>
                <a:lnTo>
                  <a:pt x="224" y="325"/>
                </a:lnTo>
                <a:lnTo>
                  <a:pt x="220" y="328"/>
                </a:lnTo>
                <a:lnTo>
                  <a:pt x="220" y="330"/>
                </a:lnTo>
                <a:lnTo>
                  <a:pt x="219" y="333"/>
                </a:lnTo>
                <a:lnTo>
                  <a:pt x="216" y="333"/>
                </a:lnTo>
                <a:lnTo>
                  <a:pt x="211" y="330"/>
                </a:lnTo>
                <a:lnTo>
                  <a:pt x="206" y="328"/>
                </a:lnTo>
                <a:lnTo>
                  <a:pt x="206" y="325"/>
                </a:lnTo>
                <a:lnTo>
                  <a:pt x="205" y="322"/>
                </a:lnTo>
                <a:lnTo>
                  <a:pt x="203" y="319"/>
                </a:lnTo>
                <a:lnTo>
                  <a:pt x="201" y="316"/>
                </a:lnTo>
                <a:lnTo>
                  <a:pt x="198" y="316"/>
                </a:lnTo>
                <a:lnTo>
                  <a:pt x="197" y="316"/>
                </a:lnTo>
                <a:lnTo>
                  <a:pt x="193" y="317"/>
                </a:lnTo>
                <a:lnTo>
                  <a:pt x="193" y="319"/>
                </a:lnTo>
                <a:lnTo>
                  <a:pt x="193" y="324"/>
                </a:lnTo>
                <a:lnTo>
                  <a:pt x="190" y="324"/>
                </a:lnTo>
                <a:lnTo>
                  <a:pt x="190" y="328"/>
                </a:lnTo>
                <a:lnTo>
                  <a:pt x="190" y="332"/>
                </a:lnTo>
                <a:lnTo>
                  <a:pt x="192" y="341"/>
                </a:lnTo>
                <a:lnTo>
                  <a:pt x="192" y="351"/>
                </a:lnTo>
                <a:lnTo>
                  <a:pt x="192" y="355"/>
                </a:lnTo>
                <a:lnTo>
                  <a:pt x="192" y="362"/>
                </a:lnTo>
                <a:lnTo>
                  <a:pt x="192" y="368"/>
                </a:lnTo>
                <a:lnTo>
                  <a:pt x="190" y="375"/>
                </a:lnTo>
                <a:lnTo>
                  <a:pt x="187" y="379"/>
                </a:lnTo>
                <a:lnTo>
                  <a:pt x="182" y="382"/>
                </a:lnTo>
                <a:lnTo>
                  <a:pt x="176" y="382"/>
                </a:lnTo>
                <a:lnTo>
                  <a:pt x="173" y="387"/>
                </a:lnTo>
                <a:lnTo>
                  <a:pt x="170" y="394"/>
                </a:lnTo>
                <a:lnTo>
                  <a:pt x="162" y="402"/>
                </a:lnTo>
                <a:lnTo>
                  <a:pt x="147" y="402"/>
                </a:lnTo>
                <a:lnTo>
                  <a:pt x="139" y="406"/>
                </a:lnTo>
                <a:lnTo>
                  <a:pt x="136" y="411"/>
                </a:lnTo>
                <a:lnTo>
                  <a:pt x="131" y="413"/>
                </a:lnTo>
                <a:lnTo>
                  <a:pt x="128" y="417"/>
                </a:lnTo>
                <a:lnTo>
                  <a:pt x="123" y="422"/>
                </a:lnTo>
                <a:lnTo>
                  <a:pt x="120" y="425"/>
                </a:lnTo>
                <a:lnTo>
                  <a:pt x="119" y="435"/>
                </a:lnTo>
                <a:lnTo>
                  <a:pt x="117" y="444"/>
                </a:lnTo>
                <a:lnTo>
                  <a:pt x="119" y="451"/>
                </a:lnTo>
                <a:lnTo>
                  <a:pt x="120" y="456"/>
                </a:lnTo>
                <a:lnTo>
                  <a:pt x="119" y="460"/>
                </a:lnTo>
                <a:lnTo>
                  <a:pt x="117" y="465"/>
                </a:lnTo>
                <a:lnTo>
                  <a:pt x="114" y="471"/>
                </a:lnTo>
                <a:lnTo>
                  <a:pt x="112" y="475"/>
                </a:lnTo>
                <a:lnTo>
                  <a:pt x="111" y="481"/>
                </a:lnTo>
                <a:lnTo>
                  <a:pt x="111" y="486"/>
                </a:lnTo>
                <a:lnTo>
                  <a:pt x="108" y="489"/>
                </a:lnTo>
                <a:lnTo>
                  <a:pt x="106" y="494"/>
                </a:lnTo>
                <a:lnTo>
                  <a:pt x="103" y="502"/>
                </a:lnTo>
                <a:lnTo>
                  <a:pt x="100" y="506"/>
                </a:lnTo>
                <a:lnTo>
                  <a:pt x="95" y="511"/>
                </a:lnTo>
                <a:lnTo>
                  <a:pt x="92" y="516"/>
                </a:lnTo>
                <a:lnTo>
                  <a:pt x="89" y="518"/>
                </a:lnTo>
                <a:lnTo>
                  <a:pt x="84" y="506"/>
                </a:lnTo>
                <a:lnTo>
                  <a:pt x="79" y="503"/>
                </a:lnTo>
                <a:lnTo>
                  <a:pt x="71" y="495"/>
                </a:lnTo>
                <a:lnTo>
                  <a:pt x="66" y="491"/>
                </a:lnTo>
                <a:lnTo>
                  <a:pt x="63" y="484"/>
                </a:lnTo>
                <a:lnTo>
                  <a:pt x="60" y="478"/>
                </a:lnTo>
                <a:lnTo>
                  <a:pt x="58" y="468"/>
                </a:lnTo>
                <a:lnTo>
                  <a:pt x="49" y="444"/>
                </a:lnTo>
                <a:lnTo>
                  <a:pt x="44" y="429"/>
                </a:lnTo>
                <a:lnTo>
                  <a:pt x="39" y="414"/>
                </a:lnTo>
                <a:lnTo>
                  <a:pt x="31" y="390"/>
                </a:lnTo>
                <a:lnTo>
                  <a:pt x="28" y="375"/>
                </a:lnTo>
                <a:lnTo>
                  <a:pt x="22" y="359"/>
                </a:lnTo>
                <a:lnTo>
                  <a:pt x="19" y="349"/>
                </a:lnTo>
                <a:lnTo>
                  <a:pt x="12" y="332"/>
                </a:lnTo>
                <a:lnTo>
                  <a:pt x="6" y="313"/>
                </a:lnTo>
                <a:lnTo>
                  <a:pt x="1" y="297"/>
                </a:lnTo>
                <a:lnTo>
                  <a:pt x="0" y="289"/>
                </a:lnTo>
                <a:close/>
              </a:path>
            </a:pathLst>
          </a:custGeom>
          <a:solidFill>
            <a:schemeClr val="accent1"/>
          </a:solidFill>
          <a:ln w="3175">
            <a:solidFill>
              <a:schemeClr val="bg1">
                <a:lumMod val="50000"/>
              </a:schemeClr>
            </a:solidFill>
            <a:round/>
            <a:headEnd/>
            <a:tailEnd/>
          </a:ln>
          <a:effectLst>
            <a:outerShdw blurRad="50800" dist="50800" dir="5400000" algn="ctr" rotWithShape="0">
              <a:srgbClr val="000000">
                <a:alpha val="40000"/>
              </a:srgbClr>
            </a:outerShdw>
          </a:effectLst>
        </p:spPr>
        <p:txBody>
          <a:bodyPr lIns="101799" tIns="50900" rIns="101799" bIns="50900"/>
          <a:lstStyle/>
          <a:p>
            <a:pPr fontAlgn="auto">
              <a:spcBef>
                <a:spcPts val="0"/>
              </a:spcBef>
              <a:spcAft>
                <a:spcPts val="0"/>
              </a:spcAft>
            </a:pPr>
            <a:endParaRPr lang="en-US" kern="0" dirty="0">
              <a:solidFill>
                <a:srgbClr val="000000"/>
              </a:solidFill>
              <a:latin typeface="Calibri"/>
              <a:ea typeface="ＭＳ Ｐゴシック" pitchFamily="34" charset="-128"/>
              <a:cs typeface="Calibri" pitchFamily="34" charset="0"/>
            </a:endParaRPr>
          </a:p>
        </p:txBody>
      </p:sp>
      <p:sp>
        <p:nvSpPr>
          <p:cNvPr id="29" name="TextBox 28"/>
          <p:cNvSpPr txBox="1"/>
          <p:nvPr/>
        </p:nvSpPr>
        <p:spPr>
          <a:xfrm>
            <a:off x="6032027" y="5140400"/>
            <a:ext cx="1600200" cy="615553"/>
          </a:xfrm>
          <a:prstGeom prst="rect">
            <a:avLst/>
          </a:prstGeom>
          <a:noFill/>
        </p:spPr>
        <p:txBody>
          <a:bodyPr wrap="square" rtlCol="0">
            <a:spAutoFit/>
          </a:bodyPr>
          <a:lstStyle/>
          <a:p>
            <a:pPr algn="ctr"/>
            <a:r>
              <a:rPr lang="sv-SE" sz="1100" b="1" dirty="0" smtClean="0">
                <a:latin typeface="+mn-lt"/>
              </a:rPr>
              <a:t>Maine</a:t>
            </a:r>
          </a:p>
          <a:p>
            <a:pPr algn="ctr"/>
            <a:r>
              <a:rPr lang="sv-SE" sz="1100" dirty="0" smtClean="0">
                <a:latin typeface="+mn-lt"/>
              </a:rPr>
              <a:t>Shawn Moody</a:t>
            </a:r>
          </a:p>
          <a:p>
            <a:pPr algn="ctr"/>
            <a:r>
              <a:rPr lang="sv-SE" sz="1100" dirty="0" smtClean="0">
                <a:latin typeface="+mn-lt"/>
              </a:rPr>
              <a:t>Vs. </a:t>
            </a:r>
            <a:r>
              <a:rPr lang="sv-SE" sz="1100" b="1" dirty="0" smtClean="0">
                <a:solidFill>
                  <a:schemeClr val="accent3">
                    <a:lumMod val="75000"/>
                  </a:schemeClr>
                </a:solidFill>
                <a:latin typeface="+mn-lt"/>
              </a:rPr>
              <a:t>Janet Mills</a:t>
            </a:r>
            <a:endParaRPr lang="en-US" sz="1100" b="1" dirty="0">
              <a:solidFill>
                <a:schemeClr val="accent3">
                  <a:lumMod val="75000"/>
                </a:schemeClr>
              </a:solidFill>
              <a:latin typeface="+mn-lt"/>
            </a:endParaRPr>
          </a:p>
        </p:txBody>
      </p:sp>
      <p:grpSp>
        <p:nvGrpSpPr>
          <p:cNvPr id="6" name="Group 5"/>
          <p:cNvGrpSpPr/>
          <p:nvPr/>
        </p:nvGrpSpPr>
        <p:grpSpPr>
          <a:xfrm>
            <a:off x="2680963" y="3977469"/>
            <a:ext cx="947489" cy="1006985"/>
            <a:chOff x="2261231" y="4100678"/>
            <a:chExt cx="947489" cy="1006985"/>
          </a:xfrm>
        </p:grpSpPr>
        <p:sp>
          <p:nvSpPr>
            <p:cNvPr id="32" name="Freeform 27"/>
            <p:cNvSpPr>
              <a:spLocks/>
            </p:cNvSpPr>
            <p:nvPr/>
          </p:nvSpPr>
          <p:spPr bwMode="auto">
            <a:xfrm>
              <a:off x="2261231" y="4100678"/>
              <a:ext cx="747964" cy="413989"/>
            </a:xfrm>
            <a:custGeom>
              <a:avLst/>
              <a:gdLst>
                <a:gd name="T0" fmla="*/ 2147483647 w 480"/>
                <a:gd name="T1" fmla="*/ 2147483647 h 261"/>
                <a:gd name="T2" fmla="*/ 2147483647 w 480"/>
                <a:gd name="T3" fmla="*/ 2147483647 h 261"/>
                <a:gd name="T4" fmla="*/ 2147483647 w 480"/>
                <a:gd name="T5" fmla="*/ 2147483647 h 261"/>
                <a:gd name="T6" fmla="*/ 2147483647 w 480"/>
                <a:gd name="T7" fmla="*/ 2147483647 h 261"/>
                <a:gd name="T8" fmla="*/ 2147483647 w 480"/>
                <a:gd name="T9" fmla="*/ 2147483647 h 261"/>
                <a:gd name="T10" fmla="*/ 2147483647 w 480"/>
                <a:gd name="T11" fmla="*/ 2147483647 h 261"/>
                <a:gd name="T12" fmla="*/ 2147483647 w 480"/>
                <a:gd name="T13" fmla="*/ 0 h 261"/>
                <a:gd name="T14" fmla="*/ 2147483647 w 480"/>
                <a:gd name="T15" fmla="*/ 2147483647 h 261"/>
                <a:gd name="T16" fmla="*/ 2147483647 w 480"/>
                <a:gd name="T17" fmla="*/ 2147483647 h 261"/>
                <a:gd name="T18" fmla="*/ 2147483647 w 480"/>
                <a:gd name="T19" fmla="*/ 2147483647 h 261"/>
                <a:gd name="T20" fmla="*/ 2147483647 w 480"/>
                <a:gd name="T21" fmla="*/ 2147483647 h 261"/>
                <a:gd name="T22" fmla="*/ 2147483647 w 480"/>
                <a:gd name="T23" fmla="*/ 2147483647 h 261"/>
                <a:gd name="T24" fmla="*/ 2147483647 w 480"/>
                <a:gd name="T25" fmla="*/ 2147483647 h 261"/>
                <a:gd name="T26" fmla="*/ 2147483647 w 480"/>
                <a:gd name="T27" fmla="*/ 2147483647 h 261"/>
                <a:gd name="T28" fmla="*/ 2147483647 w 480"/>
                <a:gd name="T29" fmla="*/ 2147483647 h 261"/>
                <a:gd name="T30" fmla="*/ 2147483647 w 480"/>
                <a:gd name="T31" fmla="*/ 2147483647 h 261"/>
                <a:gd name="T32" fmla="*/ 2147483647 w 480"/>
                <a:gd name="T33" fmla="*/ 2147483647 h 261"/>
                <a:gd name="T34" fmla="*/ 2147483647 w 480"/>
                <a:gd name="T35" fmla="*/ 2147483647 h 261"/>
                <a:gd name="T36" fmla="*/ 2147483647 w 480"/>
                <a:gd name="T37" fmla="*/ 2147483647 h 261"/>
                <a:gd name="T38" fmla="*/ 2147483647 w 480"/>
                <a:gd name="T39" fmla="*/ 2147483647 h 261"/>
                <a:gd name="T40" fmla="*/ 2147483647 w 480"/>
                <a:gd name="T41" fmla="*/ 2147483647 h 261"/>
                <a:gd name="T42" fmla="*/ 2147483647 w 480"/>
                <a:gd name="T43" fmla="*/ 2147483647 h 261"/>
                <a:gd name="T44" fmla="*/ 2147483647 w 480"/>
                <a:gd name="T45" fmla="*/ 2147483647 h 261"/>
                <a:gd name="T46" fmla="*/ 2147483647 w 480"/>
                <a:gd name="T47" fmla="*/ 2147483647 h 261"/>
                <a:gd name="T48" fmla="*/ 2147483647 w 480"/>
                <a:gd name="T49" fmla="*/ 2147483647 h 261"/>
                <a:gd name="T50" fmla="*/ 2147483647 w 480"/>
                <a:gd name="T51" fmla="*/ 2147483647 h 261"/>
                <a:gd name="T52" fmla="*/ 2147483647 w 480"/>
                <a:gd name="T53" fmla="*/ 2147483647 h 261"/>
                <a:gd name="T54" fmla="*/ 2147483647 w 480"/>
                <a:gd name="T55" fmla="*/ 2147483647 h 261"/>
                <a:gd name="T56" fmla="*/ 2147483647 w 480"/>
                <a:gd name="T57" fmla="*/ 2147483647 h 261"/>
                <a:gd name="T58" fmla="*/ 2147483647 w 480"/>
                <a:gd name="T59" fmla="*/ 2147483647 h 261"/>
                <a:gd name="T60" fmla="*/ 2147483647 w 480"/>
                <a:gd name="T61" fmla="*/ 2147483647 h 261"/>
                <a:gd name="T62" fmla="*/ 2147483647 w 480"/>
                <a:gd name="T63" fmla="*/ 2147483647 h 261"/>
                <a:gd name="T64" fmla="*/ 2147483647 w 480"/>
                <a:gd name="T65" fmla="*/ 2147483647 h 261"/>
                <a:gd name="T66" fmla="*/ 2147483647 w 480"/>
                <a:gd name="T67" fmla="*/ 2147483647 h 261"/>
                <a:gd name="T68" fmla="*/ 2147483647 w 480"/>
                <a:gd name="T69" fmla="*/ 2147483647 h 261"/>
                <a:gd name="T70" fmla="*/ 2147483647 w 480"/>
                <a:gd name="T71" fmla="*/ 2147483647 h 261"/>
                <a:gd name="T72" fmla="*/ 2147483647 w 480"/>
                <a:gd name="T73" fmla="*/ 2147483647 h 261"/>
                <a:gd name="T74" fmla="*/ 2147483647 w 480"/>
                <a:gd name="T75" fmla="*/ 2147483647 h 261"/>
                <a:gd name="T76" fmla="*/ 2147483647 w 480"/>
                <a:gd name="T77" fmla="*/ 2147483647 h 261"/>
                <a:gd name="T78" fmla="*/ 2147483647 w 480"/>
                <a:gd name="T79" fmla="*/ 2147483647 h 261"/>
                <a:gd name="T80" fmla="*/ 2147483647 w 480"/>
                <a:gd name="T81" fmla="*/ 2147483647 h 261"/>
                <a:gd name="T82" fmla="*/ 2147483647 w 480"/>
                <a:gd name="T83" fmla="*/ 2147483647 h 261"/>
                <a:gd name="T84" fmla="*/ 2147483647 w 480"/>
                <a:gd name="T85" fmla="*/ 2147483647 h 261"/>
                <a:gd name="T86" fmla="*/ 2147483647 w 480"/>
                <a:gd name="T87" fmla="*/ 2147483647 h 261"/>
                <a:gd name="T88" fmla="*/ 2147483647 w 480"/>
                <a:gd name="T89" fmla="*/ 2147483647 h 261"/>
                <a:gd name="T90" fmla="*/ 2147483647 w 480"/>
                <a:gd name="T91" fmla="*/ 2147483647 h 261"/>
                <a:gd name="T92" fmla="*/ 2147483647 w 480"/>
                <a:gd name="T93" fmla="*/ 2147483647 h 261"/>
                <a:gd name="T94" fmla="*/ 2147483647 w 480"/>
                <a:gd name="T95" fmla="*/ 2147483647 h 261"/>
                <a:gd name="T96" fmla="*/ 2147483647 w 480"/>
                <a:gd name="T97" fmla="*/ 2147483647 h 261"/>
                <a:gd name="T98" fmla="*/ 2147483647 w 480"/>
                <a:gd name="T99" fmla="*/ 2147483647 h 261"/>
                <a:gd name="T100" fmla="*/ 2147483647 w 480"/>
                <a:gd name="T101" fmla="*/ 2147483647 h 261"/>
                <a:gd name="T102" fmla="*/ 2147483647 w 480"/>
                <a:gd name="T103" fmla="*/ 2147483647 h 261"/>
                <a:gd name="T104" fmla="*/ 2147483647 w 480"/>
                <a:gd name="T105" fmla="*/ 2147483647 h 261"/>
                <a:gd name="T106" fmla="*/ 2147483647 w 480"/>
                <a:gd name="T107" fmla="*/ 2147483647 h 261"/>
                <a:gd name="T108" fmla="*/ 2147483647 w 480"/>
                <a:gd name="T109" fmla="*/ 2147483647 h 261"/>
                <a:gd name="T110" fmla="*/ 2147483647 w 480"/>
                <a:gd name="T111" fmla="*/ 2147483647 h 261"/>
                <a:gd name="T112" fmla="*/ 2147483647 w 480"/>
                <a:gd name="T113" fmla="*/ 2147483647 h 261"/>
                <a:gd name="T114" fmla="*/ 2147483647 w 480"/>
                <a:gd name="T115" fmla="*/ 2147483647 h 261"/>
                <a:gd name="T116" fmla="*/ 2147483647 w 480"/>
                <a:gd name="T117" fmla="*/ 2147483647 h 261"/>
                <a:gd name="T118" fmla="*/ 2147483647 w 480"/>
                <a:gd name="T119" fmla="*/ 2147483647 h 261"/>
                <a:gd name="T120" fmla="*/ 2147483647 w 480"/>
                <a:gd name="T121" fmla="*/ 2147483647 h 261"/>
                <a:gd name="T122" fmla="*/ 2147483647 w 480"/>
                <a:gd name="T123" fmla="*/ 2147483647 h 261"/>
                <a:gd name="T124" fmla="*/ 0 w 480"/>
                <a:gd name="T125" fmla="*/ 2147483647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0"/>
                <a:gd name="T190" fmla="*/ 0 h 261"/>
                <a:gd name="T191" fmla="*/ 480 w 480"/>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0" h="261">
                  <a:moveTo>
                    <a:pt x="1" y="113"/>
                  </a:moveTo>
                  <a:lnTo>
                    <a:pt x="11" y="106"/>
                  </a:lnTo>
                  <a:lnTo>
                    <a:pt x="19" y="102"/>
                  </a:lnTo>
                  <a:lnTo>
                    <a:pt x="30" y="92"/>
                  </a:lnTo>
                  <a:lnTo>
                    <a:pt x="36" y="87"/>
                  </a:lnTo>
                  <a:lnTo>
                    <a:pt x="44" y="84"/>
                  </a:lnTo>
                  <a:lnTo>
                    <a:pt x="51" y="83"/>
                  </a:lnTo>
                  <a:lnTo>
                    <a:pt x="60" y="79"/>
                  </a:lnTo>
                  <a:lnTo>
                    <a:pt x="68" y="78"/>
                  </a:lnTo>
                  <a:lnTo>
                    <a:pt x="73" y="76"/>
                  </a:lnTo>
                  <a:lnTo>
                    <a:pt x="79" y="71"/>
                  </a:lnTo>
                  <a:lnTo>
                    <a:pt x="87" y="65"/>
                  </a:lnTo>
                  <a:lnTo>
                    <a:pt x="97" y="56"/>
                  </a:lnTo>
                  <a:lnTo>
                    <a:pt x="108" y="49"/>
                  </a:lnTo>
                  <a:lnTo>
                    <a:pt x="116" y="41"/>
                  </a:lnTo>
                  <a:lnTo>
                    <a:pt x="127" y="33"/>
                  </a:lnTo>
                  <a:lnTo>
                    <a:pt x="136" y="25"/>
                  </a:lnTo>
                  <a:lnTo>
                    <a:pt x="148" y="13"/>
                  </a:lnTo>
                  <a:lnTo>
                    <a:pt x="157" y="6"/>
                  </a:lnTo>
                  <a:lnTo>
                    <a:pt x="165" y="2"/>
                  </a:lnTo>
                  <a:lnTo>
                    <a:pt x="173" y="0"/>
                  </a:lnTo>
                  <a:lnTo>
                    <a:pt x="179" y="2"/>
                  </a:lnTo>
                  <a:lnTo>
                    <a:pt x="181" y="5"/>
                  </a:lnTo>
                  <a:lnTo>
                    <a:pt x="178" y="6"/>
                  </a:lnTo>
                  <a:lnTo>
                    <a:pt x="175" y="11"/>
                  </a:lnTo>
                  <a:lnTo>
                    <a:pt x="171" y="14"/>
                  </a:lnTo>
                  <a:lnTo>
                    <a:pt x="167" y="21"/>
                  </a:lnTo>
                  <a:lnTo>
                    <a:pt x="165" y="24"/>
                  </a:lnTo>
                  <a:lnTo>
                    <a:pt x="160" y="29"/>
                  </a:lnTo>
                  <a:lnTo>
                    <a:pt x="157" y="32"/>
                  </a:lnTo>
                  <a:lnTo>
                    <a:pt x="152" y="37"/>
                  </a:lnTo>
                  <a:lnTo>
                    <a:pt x="149" y="43"/>
                  </a:lnTo>
                  <a:lnTo>
                    <a:pt x="143" y="48"/>
                  </a:lnTo>
                  <a:lnTo>
                    <a:pt x="138" y="52"/>
                  </a:lnTo>
                  <a:lnTo>
                    <a:pt x="135" y="54"/>
                  </a:lnTo>
                  <a:lnTo>
                    <a:pt x="133" y="62"/>
                  </a:lnTo>
                  <a:lnTo>
                    <a:pt x="133" y="68"/>
                  </a:lnTo>
                  <a:lnTo>
                    <a:pt x="135" y="73"/>
                  </a:lnTo>
                  <a:lnTo>
                    <a:pt x="135" y="78"/>
                  </a:lnTo>
                  <a:lnTo>
                    <a:pt x="138" y="81"/>
                  </a:lnTo>
                  <a:lnTo>
                    <a:pt x="141" y="78"/>
                  </a:lnTo>
                  <a:lnTo>
                    <a:pt x="146" y="75"/>
                  </a:lnTo>
                  <a:lnTo>
                    <a:pt x="154" y="71"/>
                  </a:lnTo>
                  <a:lnTo>
                    <a:pt x="157" y="71"/>
                  </a:lnTo>
                  <a:lnTo>
                    <a:pt x="163" y="70"/>
                  </a:lnTo>
                  <a:lnTo>
                    <a:pt x="170" y="67"/>
                  </a:lnTo>
                  <a:lnTo>
                    <a:pt x="175" y="65"/>
                  </a:lnTo>
                  <a:lnTo>
                    <a:pt x="181" y="68"/>
                  </a:lnTo>
                  <a:lnTo>
                    <a:pt x="186" y="71"/>
                  </a:lnTo>
                  <a:lnTo>
                    <a:pt x="192" y="75"/>
                  </a:lnTo>
                  <a:lnTo>
                    <a:pt x="200" y="81"/>
                  </a:lnTo>
                  <a:lnTo>
                    <a:pt x="203" y="86"/>
                  </a:lnTo>
                  <a:lnTo>
                    <a:pt x="206" y="91"/>
                  </a:lnTo>
                  <a:lnTo>
                    <a:pt x="211" y="95"/>
                  </a:lnTo>
                  <a:lnTo>
                    <a:pt x="214" y="98"/>
                  </a:lnTo>
                  <a:lnTo>
                    <a:pt x="219" y="102"/>
                  </a:lnTo>
                  <a:lnTo>
                    <a:pt x="221" y="106"/>
                  </a:lnTo>
                  <a:lnTo>
                    <a:pt x="224" y="110"/>
                  </a:lnTo>
                  <a:lnTo>
                    <a:pt x="233" y="105"/>
                  </a:lnTo>
                  <a:lnTo>
                    <a:pt x="238" y="103"/>
                  </a:lnTo>
                  <a:lnTo>
                    <a:pt x="244" y="103"/>
                  </a:lnTo>
                  <a:lnTo>
                    <a:pt x="251" y="105"/>
                  </a:lnTo>
                  <a:lnTo>
                    <a:pt x="257" y="108"/>
                  </a:lnTo>
                  <a:lnTo>
                    <a:pt x="264" y="108"/>
                  </a:lnTo>
                  <a:lnTo>
                    <a:pt x="273" y="108"/>
                  </a:lnTo>
                  <a:lnTo>
                    <a:pt x="278" y="105"/>
                  </a:lnTo>
                  <a:lnTo>
                    <a:pt x="283" y="100"/>
                  </a:lnTo>
                  <a:lnTo>
                    <a:pt x="284" y="95"/>
                  </a:lnTo>
                  <a:lnTo>
                    <a:pt x="291" y="91"/>
                  </a:lnTo>
                  <a:lnTo>
                    <a:pt x="295" y="86"/>
                  </a:lnTo>
                  <a:lnTo>
                    <a:pt x="302" y="84"/>
                  </a:lnTo>
                  <a:lnTo>
                    <a:pt x="306" y="81"/>
                  </a:lnTo>
                  <a:lnTo>
                    <a:pt x="314" y="75"/>
                  </a:lnTo>
                  <a:lnTo>
                    <a:pt x="327" y="75"/>
                  </a:lnTo>
                  <a:lnTo>
                    <a:pt x="332" y="71"/>
                  </a:lnTo>
                  <a:lnTo>
                    <a:pt x="343" y="71"/>
                  </a:lnTo>
                  <a:lnTo>
                    <a:pt x="349" y="71"/>
                  </a:lnTo>
                  <a:lnTo>
                    <a:pt x="356" y="70"/>
                  </a:lnTo>
                  <a:lnTo>
                    <a:pt x="362" y="70"/>
                  </a:lnTo>
                  <a:lnTo>
                    <a:pt x="368" y="67"/>
                  </a:lnTo>
                  <a:lnTo>
                    <a:pt x="372" y="62"/>
                  </a:lnTo>
                  <a:lnTo>
                    <a:pt x="376" y="60"/>
                  </a:lnTo>
                  <a:lnTo>
                    <a:pt x="383" y="59"/>
                  </a:lnTo>
                  <a:lnTo>
                    <a:pt x="389" y="62"/>
                  </a:lnTo>
                  <a:lnTo>
                    <a:pt x="391" y="64"/>
                  </a:lnTo>
                  <a:lnTo>
                    <a:pt x="392" y="68"/>
                  </a:lnTo>
                  <a:lnTo>
                    <a:pt x="392" y="75"/>
                  </a:lnTo>
                  <a:lnTo>
                    <a:pt x="392" y="79"/>
                  </a:lnTo>
                  <a:lnTo>
                    <a:pt x="397" y="81"/>
                  </a:lnTo>
                  <a:lnTo>
                    <a:pt x="402" y="84"/>
                  </a:lnTo>
                  <a:lnTo>
                    <a:pt x="408" y="84"/>
                  </a:lnTo>
                  <a:lnTo>
                    <a:pt x="411" y="89"/>
                  </a:lnTo>
                  <a:lnTo>
                    <a:pt x="416" y="91"/>
                  </a:lnTo>
                  <a:lnTo>
                    <a:pt x="419" y="89"/>
                  </a:lnTo>
                  <a:lnTo>
                    <a:pt x="426" y="84"/>
                  </a:lnTo>
                  <a:lnTo>
                    <a:pt x="432" y="81"/>
                  </a:lnTo>
                  <a:lnTo>
                    <a:pt x="438" y="81"/>
                  </a:lnTo>
                  <a:lnTo>
                    <a:pt x="445" y="81"/>
                  </a:lnTo>
                  <a:lnTo>
                    <a:pt x="451" y="89"/>
                  </a:lnTo>
                  <a:lnTo>
                    <a:pt x="453" y="97"/>
                  </a:lnTo>
                  <a:lnTo>
                    <a:pt x="456" y="102"/>
                  </a:lnTo>
                  <a:lnTo>
                    <a:pt x="457" y="106"/>
                  </a:lnTo>
                  <a:lnTo>
                    <a:pt x="456" y="111"/>
                  </a:lnTo>
                  <a:lnTo>
                    <a:pt x="462" y="118"/>
                  </a:lnTo>
                  <a:lnTo>
                    <a:pt x="468" y="119"/>
                  </a:lnTo>
                  <a:lnTo>
                    <a:pt x="470" y="124"/>
                  </a:lnTo>
                  <a:lnTo>
                    <a:pt x="476" y="129"/>
                  </a:lnTo>
                  <a:lnTo>
                    <a:pt x="480" y="130"/>
                  </a:lnTo>
                  <a:lnTo>
                    <a:pt x="476" y="133"/>
                  </a:lnTo>
                  <a:lnTo>
                    <a:pt x="472" y="133"/>
                  </a:lnTo>
                  <a:lnTo>
                    <a:pt x="467" y="135"/>
                  </a:lnTo>
                  <a:lnTo>
                    <a:pt x="464" y="140"/>
                  </a:lnTo>
                  <a:lnTo>
                    <a:pt x="457" y="140"/>
                  </a:lnTo>
                  <a:lnTo>
                    <a:pt x="451" y="143"/>
                  </a:lnTo>
                  <a:lnTo>
                    <a:pt x="448" y="141"/>
                  </a:lnTo>
                  <a:lnTo>
                    <a:pt x="445" y="137"/>
                  </a:lnTo>
                  <a:lnTo>
                    <a:pt x="440" y="133"/>
                  </a:lnTo>
                  <a:lnTo>
                    <a:pt x="435" y="137"/>
                  </a:lnTo>
                  <a:lnTo>
                    <a:pt x="435" y="143"/>
                  </a:lnTo>
                  <a:lnTo>
                    <a:pt x="434" y="148"/>
                  </a:lnTo>
                  <a:lnTo>
                    <a:pt x="434" y="151"/>
                  </a:lnTo>
                  <a:lnTo>
                    <a:pt x="427" y="152"/>
                  </a:lnTo>
                  <a:lnTo>
                    <a:pt x="421" y="149"/>
                  </a:lnTo>
                  <a:lnTo>
                    <a:pt x="416" y="148"/>
                  </a:lnTo>
                  <a:lnTo>
                    <a:pt x="411" y="143"/>
                  </a:lnTo>
                  <a:lnTo>
                    <a:pt x="403" y="140"/>
                  </a:lnTo>
                  <a:lnTo>
                    <a:pt x="392" y="137"/>
                  </a:lnTo>
                  <a:lnTo>
                    <a:pt x="384" y="135"/>
                  </a:lnTo>
                  <a:lnTo>
                    <a:pt x="375" y="135"/>
                  </a:lnTo>
                  <a:lnTo>
                    <a:pt x="367" y="137"/>
                  </a:lnTo>
                  <a:lnTo>
                    <a:pt x="362" y="140"/>
                  </a:lnTo>
                  <a:lnTo>
                    <a:pt x="359" y="143"/>
                  </a:lnTo>
                  <a:lnTo>
                    <a:pt x="354" y="149"/>
                  </a:lnTo>
                  <a:lnTo>
                    <a:pt x="351" y="152"/>
                  </a:lnTo>
                  <a:lnTo>
                    <a:pt x="341" y="156"/>
                  </a:lnTo>
                  <a:lnTo>
                    <a:pt x="332" y="157"/>
                  </a:lnTo>
                  <a:lnTo>
                    <a:pt x="325" y="160"/>
                  </a:lnTo>
                  <a:lnTo>
                    <a:pt x="318" y="164"/>
                  </a:lnTo>
                  <a:lnTo>
                    <a:pt x="306" y="175"/>
                  </a:lnTo>
                  <a:lnTo>
                    <a:pt x="300" y="181"/>
                  </a:lnTo>
                  <a:lnTo>
                    <a:pt x="295" y="189"/>
                  </a:lnTo>
                  <a:lnTo>
                    <a:pt x="294" y="194"/>
                  </a:lnTo>
                  <a:lnTo>
                    <a:pt x="286" y="194"/>
                  </a:lnTo>
                  <a:lnTo>
                    <a:pt x="283" y="189"/>
                  </a:lnTo>
                  <a:lnTo>
                    <a:pt x="283" y="175"/>
                  </a:lnTo>
                  <a:lnTo>
                    <a:pt x="283" y="170"/>
                  </a:lnTo>
                  <a:lnTo>
                    <a:pt x="278" y="173"/>
                  </a:lnTo>
                  <a:lnTo>
                    <a:pt x="273" y="178"/>
                  </a:lnTo>
                  <a:lnTo>
                    <a:pt x="268" y="179"/>
                  </a:lnTo>
                  <a:lnTo>
                    <a:pt x="262" y="184"/>
                  </a:lnTo>
                  <a:lnTo>
                    <a:pt x="257" y="187"/>
                  </a:lnTo>
                  <a:lnTo>
                    <a:pt x="249" y="203"/>
                  </a:lnTo>
                  <a:lnTo>
                    <a:pt x="244" y="213"/>
                  </a:lnTo>
                  <a:lnTo>
                    <a:pt x="240" y="222"/>
                  </a:lnTo>
                  <a:lnTo>
                    <a:pt x="235" y="230"/>
                  </a:lnTo>
                  <a:lnTo>
                    <a:pt x="230" y="240"/>
                  </a:lnTo>
                  <a:lnTo>
                    <a:pt x="225" y="249"/>
                  </a:lnTo>
                  <a:lnTo>
                    <a:pt x="222" y="257"/>
                  </a:lnTo>
                  <a:lnTo>
                    <a:pt x="219" y="261"/>
                  </a:lnTo>
                  <a:lnTo>
                    <a:pt x="213" y="254"/>
                  </a:lnTo>
                  <a:lnTo>
                    <a:pt x="205" y="251"/>
                  </a:lnTo>
                  <a:lnTo>
                    <a:pt x="205" y="243"/>
                  </a:lnTo>
                  <a:lnTo>
                    <a:pt x="206" y="230"/>
                  </a:lnTo>
                  <a:lnTo>
                    <a:pt x="200" y="232"/>
                  </a:lnTo>
                  <a:lnTo>
                    <a:pt x="195" y="229"/>
                  </a:lnTo>
                  <a:lnTo>
                    <a:pt x="195" y="221"/>
                  </a:lnTo>
                  <a:lnTo>
                    <a:pt x="198" y="218"/>
                  </a:lnTo>
                  <a:lnTo>
                    <a:pt x="197" y="211"/>
                  </a:lnTo>
                  <a:lnTo>
                    <a:pt x="195" y="205"/>
                  </a:lnTo>
                  <a:lnTo>
                    <a:pt x="194" y="197"/>
                  </a:lnTo>
                  <a:lnTo>
                    <a:pt x="187" y="191"/>
                  </a:lnTo>
                  <a:lnTo>
                    <a:pt x="175" y="186"/>
                  </a:lnTo>
                  <a:lnTo>
                    <a:pt x="170" y="179"/>
                  </a:lnTo>
                  <a:lnTo>
                    <a:pt x="168" y="173"/>
                  </a:lnTo>
                  <a:lnTo>
                    <a:pt x="155" y="165"/>
                  </a:lnTo>
                  <a:lnTo>
                    <a:pt x="141" y="164"/>
                  </a:lnTo>
                  <a:lnTo>
                    <a:pt x="127" y="164"/>
                  </a:lnTo>
                  <a:lnTo>
                    <a:pt x="117" y="160"/>
                  </a:lnTo>
                  <a:lnTo>
                    <a:pt x="108" y="160"/>
                  </a:lnTo>
                  <a:lnTo>
                    <a:pt x="95" y="157"/>
                  </a:lnTo>
                  <a:lnTo>
                    <a:pt x="78" y="152"/>
                  </a:lnTo>
                  <a:lnTo>
                    <a:pt x="63" y="149"/>
                  </a:lnTo>
                  <a:lnTo>
                    <a:pt x="47" y="148"/>
                  </a:lnTo>
                  <a:lnTo>
                    <a:pt x="32" y="140"/>
                  </a:lnTo>
                  <a:lnTo>
                    <a:pt x="22" y="140"/>
                  </a:lnTo>
                  <a:lnTo>
                    <a:pt x="16" y="133"/>
                  </a:lnTo>
                  <a:lnTo>
                    <a:pt x="9" y="127"/>
                  </a:lnTo>
                  <a:lnTo>
                    <a:pt x="5" y="121"/>
                  </a:lnTo>
                  <a:lnTo>
                    <a:pt x="0" y="116"/>
                  </a:lnTo>
                  <a:lnTo>
                    <a:pt x="1" y="113"/>
                  </a:lnTo>
                  <a:close/>
                </a:path>
              </a:pathLst>
            </a:custGeom>
            <a:solidFill>
              <a:schemeClr val="accent1"/>
            </a:solidFill>
            <a:ln w="3175" algn="ctr">
              <a:solidFill>
                <a:schemeClr val="bg1">
                  <a:lumMod val="50000"/>
                </a:schemeClr>
              </a:solidFill>
              <a:round/>
              <a:headEnd/>
              <a:tailEnd/>
            </a:ln>
            <a:effectLst>
              <a:outerShdw blurRad="50800" dist="50800" dir="5400000" algn="ctr" rotWithShape="0">
                <a:srgbClr val="000000">
                  <a:alpha val="40000"/>
                </a:srgbClr>
              </a:outerShdw>
            </a:effectLst>
          </p:spPr>
          <p:txBody>
            <a:bodyPr lIns="101799" tIns="50900" rIns="101799" bIns="50900"/>
            <a:lstStyle/>
            <a:p>
              <a:pPr fontAlgn="auto">
                <a:spcBef>
                  <a:spcPts val="0"/>
                </a:spcBef>
                <a:spcAft>
                  <a:spcPts val="0"/>
                </a:spcAft>
              </a:pPr>
              <a:endParaRPr lang="en-US" kern="0" dirty="0">
                <a:solidFill>
                  <a:srgbClr val="000000"/>
                </a:solidFill>
                <a:latin typeface="Calibri"/>
                <a:ea typeface="ＭＳ Ｐゴシック" pitchFamily="34" charset="-128"/>
              </a:endParaRPr>
            </a:p>
          </p:txBody>
        </p:sp>
        <p:sp>
          <p:nvSpPr>
            <p:cNvPr id="33" name="Freeform 30"/>
            <p:cNvSpPr>
              <a:spLocks/>
            </p:cNvSpPr>
            <p:nvPr/>
          </p:nvSpPr>
          <p:spPr bwMode="auto">
            <a:xfrm>
              <a:off x="2681495" y="4389216"/>
              <a:ext cx="527225" cy="718447"/>
            </a:xfrm>
            <a:custGeom>
              <a:avLst/>
              <a:gdLst>
                <a:gd name="T0" fmla="*/ 2147483647 w 338"/>
                <a:gd name="T1" fmla="*/ 2147483647 h 453"/>
                <a:gd name="T2" fmla="*/ 2147483647 w 338"/>
                <a:gd name="T3" fmla="*/ 2147483647 h 453"/>
                <a:gd name="T4" fmla="*/ 2147483647 w 338"/>
                <a:gd name="T5" fmla="*/ 2147483647 h 453"/>
                <a:gd name="T6" fmla="*/ 2147483647 w 338"/>
                <a:gd name="T7" fmla="*/ 2147483647 h 453"/>
                <a:gd name="T8" fmla="*/ 2147483647 w 338"/>
                <a:gd name="T9" fmla="*/ 2147483647 h 453"/>
                <a:gd name="T10" fmla="*/ 2147483647 w 338"/>
                <a:gd name="T11" fmla="*/ 2147483647 h 453"/>
                <a:gd name="T12" fmla="*/ 2147483647 w 338"/>
                <a:gd name="T13" fmla="*/ 2147483647 h 453"/>
                <a:gd name="T14" fmla="*/ 2147483647 w 338"/>
                <a:gd name="T15" fmla="*/ 2147483647 h 453"/>
                <a:gd name="T16" fmla="*/ 2147483647 w 338"/>
                <a:gd name="T17" fmla="*/ 2147483647 h 453"/>
                <a:gd name="T18" fmla="*/ 2147483647 w 338"/>
                <a:gd name="T19" fmla="*/ 2147483647 h 453"/>
                <a:gd name="T20" fmla="*/ 2147483647 w 338"/>
                <a:gd name="T21" fmla="*/ 2147483647 h 453"/>
                <a:gd name="T22" fmla="*/ 2147483647 w 338"/>
                <a:gd name="T23" fmla="*/ 2147483647 h 453"/>
                <a:gd name="T24" fmla="*/ 2147483647 w 338"/>
                <a:gd name="T25" fmla="*/ 2147483647 h 453"/>
                <a:gd name="T26" fmla="*/ 2147483647 w 338"/>
                <a:gd name="T27" fmla="*/ 2147483647 h 453"/>
                <a:gd name="T28" fmla="*/ 2147483647 w 338"/>
                <a:gd name="T29" fmla="*/ 2147483647 h 453"/>
                <a:gd name="T30" fmla="*/ 2147483647 w 338"/>
                <a:gd name="T31" fmla="*/ 2147483647 h 453"/>
                <a:gd name="T32" fmla="*/ 2147483647 w 338"/>
                <a:gd name="T33" fmla="*/ 2147483647 h 453"/>
                <a:gd name="T34" fmla="*/ 2147483647 w 338"/>
                <a:gd name="T35" fmla="*/ 2147483647 h 453"/>
                <a:gd name="T36" fmla="*/ 2147483647 w 338"/>
                <a:gd name="T37" fmla="*/ 2147483647 h 453"/>
                <a:gd name="T38" fmla="*/ 2147483647 w 338"/>
                <a:gd name="T39" fmla="*/ 2147483647 h 453"/>
                <a:gd name="T40" fmla="*/ 2147483647 w 338"/>
                <a:gd name="T41" fmla="*/ 2147483647 h 453"/>
                <a:gd name="T42" fmla="*/ 2147483647 w 338"/>
                <a:gd name="T43" fmla="*/ 2147483647 h 453"/>
                <a:gd name="T44" fmla="*/ 2147483647 w 338"/>
                <a:gd name="T45" fmla="*/ 2147483647 h 453"/>
                <a:gd name="T46" fmla="*/ 2147483647 w 338"/>
                <a:gd name="T47" fmla="*/ 2147483647 h 453"/>
                <a:gd name="T48" fmla="*/ 2147483647 w 338"/>
                <a:gd name="T49" fmla="*/ 2147483647 h 453"/>
                <a:gd name="T50" fmla="*/ 2147483647 w 338"/>
                <a:gd name="T51" fmla="*/ 2147483647 h 453"/>
                <a:gd name="T52" fmla="*/ 2147483647 w 338"/>
                <a:gd name="T53" fmla="*/ 2147483647 h 453"/>
                <a:gd name="T54" fmla="*/ 2147483647 w 338"/>
                <a:gd name="T55" fmla="*/ 2147483647 h 453"/>
                <a:gd name="T56" fmla="*/ 2147483647 w 338"/>
                <a:gd name="T57" fmla="*/ 2147483647 h 453"/>
                <a:gd name="T58" fmla="*/ 2147483647 w 338"/>
                <a:gd name="T59" fmla="*/ 2147483647 h 453"/>
                <a:gd name="T60" fmla="*/ 2147483647 w 338"/>
                <a:gd name="T61" fmla="*/ 2147483647 h 453"/>
                <a:gd name="T62" fmla="*/ 2147483647 w 338"/>
                <a:gd name="T63" fmla="*/ 2147483647 h 453"/>
                <a:gd name="T64" fmla="*/ 2147483647 w 338"/>
                <a:gd name="T65" fmla="*/ 2147483647 h 453"/>
                <a:gd name="T66" fmla="*/ 2147483647 w 338"/>
                <a:gd name="T67" fmla="*/ 2147483647 h 453"/>
                <a:gd name="T68" fmla="*/ 2147483647 w 338"/>
                <a:gd name="T69" fmla="*/ 2147483647 h 453"/>
                <a:gd name="T70" fmla="*/ 2147483647 w 338"/>
                <a:gd name="T71" fmla="*/ 2147483647 h 453"/>
                <a:gd name="T72" fmla="*/ 2147483647 w 338"/>
                <a:gd name="T73" fmla="*/ 2147483647 h 453"/>
                <a:gd name="T74" fmla="*/ 0 w 338"/>
                <a:gd name="T75" fmla="*/ 2147483647 h 453"/>
                <a:gd name="T76" fmla="*/ 2147483647 w 338"/>
                <a:gd name="T77" fmla="*/ 2147483647 h 453"/>
                <a:gd name="T78" fmla="*/ 2147483647 w 338"/>
                <a:gd name="T79" fmla="*/ 2147483647 h 453"/>
                <a:gd name="T80" fmla="*/ 2147483647 w 338"/>
                <a:gd name="T81" fmla="*/ 2147483647 h 453"/>
                <a:gd name="T82" fmla="*/ 2147483647 w 338"/>
                <a:gd name="T83" fmla="*/ 2147483647 h 453"/>
                <a:gd name="T84" fmla="*/ 2147483647 w 338"/>
                <a:gd name="T85" fmla="*/ 2147483647 h 453"/>
                <a:gd name="T86" fmla="*/ 2147483647 w 338"/>
                <a:gd name="T87" fmla="*/ 2147483647 h 453"/>
                <a:gd name="T88" fmla="*/ 2147483647 w 338"/>
                <a:gd name="T89" fmla="*/ 2147483647 h 453"/>
                <a:gd name="T90" fmla="*/ 2147483647 w 338"/>
                <a:gd name="T91" fmla="*/ 2147483647 h 453"/>
                <a:gd name="T92" fmla="*/ 2147483647 w 338"/>
                <a:gd name="T93" fmla="*/ 2147483647 h 453"/>
                <a:gd name="T94" fmla="*/ 2147483647 w 338"/>
                <a:gd name="T95" fmla="*/ 2147483647 h 453"/>
                <a:gd name="T96" fmla="*/ 2147483647 w 338"/>
                <a:gd name="T97" fmla="*/ 2147483647 h 453"/>
                <a:gd name="T98" fmla="*/ 2147483647 w 338"/>
                <a:gd name="T99" fmla="*/ 2147483647 h 453"/>
                <a:gd name="T100" fmla="*/ 2147483647 w 338"/>
                <a:gd name="T101" fmla="*/ 2147483647 h 453"/>
                <a:gd name="T102" fmla="*/ 2147483647 w 338"/>
                <a:gd name="T103" fmla="*/ 2147483647 h 453"/>
                <a:gd name="T104" fmla="*/ 2147483647 w 338"/>
                <a:gd name="T105" fmla="*/ 2147483647 h 453"/>
                <a:gd name="T106" fmla="*/ 2147483647 w 338"/>
                <a:gd name="T107" fmla="*/ 2147483647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8"/>
                <a:gd name="T163" fmla="*/ 0 h 453"/>
                <a:gd name="T164" fmla="*/ 338 w 338"/>
                <a:gd name="T165" fmla="*/ 453 h 4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8" h="453">
                  <a:moveTo>
                    <a:pt x="108" y="3"/>
                  </a:moveTo>
                  <a:lnTo>
                    <a:pt x="116" y="5"/>
                  </a:lnTo>
                  <a:lnTo>
                    <a:pt x="121" y="0"/>
                  </a:lnTo>
                  <a:lnTo>
                    <a:pt x="127" y="2"/>
                  </a:lnTo>
                  <a:lnTo>
                    <a:pt x="132" y="5"/>
                  </a:lnTo>
                  <a:lnTo>
                    <a:pt x="140" y="3"/>
                  </a:lnTo>
                  <a:lnTo>
                    <a:pt x="144" y="6"/>
                  </a:lnTo>
                  <a:lnTo>
                    <a:pt x="148" y="3"/>
                  </a:lnTo>
                  <a:lnTo>
                    <a:pt x="151" y="3"/>
                  </a:lnTo>
                  <a:lnTo>
                    <a:pt x="156" y="5"/>
                  </a:lnTo>
                  <a:lnTo>
                    <a:pt x="162" y="9"/>
                  </a:lnTo>
                  <a:lnTo>
                    <a:pt x="165" y="11"/>
                  </a:lnTo>
                  <a:lnTo>
                    <a:pt x="170" y="16"/>
                  </a:lnTo>
                  <a:lnTo>
                    <a:pt x="175" y="17"/>
                  </a:lnTo>
                  <a:lnTo>
                    <a:pt x="181" y="19"/>
                  </a:lnTo>
                  <a:lnTo>
                    <a:pt x="184" y="22"/>
                  </a:lnTo>
                  <a:lnTo>
                    <a:pt x="190" y="22"/>
                  </a:lnTo>
                  <a:lnTo>
                    <a:pt x="194" y="25"/>
                  </a:lnTo>
                  <a:lnTo>
                    <a:pt x="198" y="27"/>
                  </a:lnTo>
                  <a:lnTo>
                    <a:pt x="203" y="30"/>
                  </a:lnTo>
                  <a:lnTo>
                    <a:pt x="208" y="30"/>
                  </a:lnTo>
                  <a:lnTo>
                    <a:pt x="214" y="30"/>
                  </a:lnTo>
                  <a:lnTo>
                    <a:pt x="218" y="33"/>
                  </a:lnTo>
                  <a:lnTo>
                    <a:pt x="222" y="37"/>
                  </a:lnTo>
                  <a:lnTo>
                    <a:pt x="224" y="40"/>
                  </a:lnTo>
                  <a:lnTo>
                    <a:pt x="229" y="44"/>
                  </a:lnTo>
                  <a:lnTo>
                    <a:pt x="232" y="46"/>
                  </a:lnTo>
                  <a:lnTo>
                    <a:pt x="232" y="49"/>
                  </a:lnTo>
                  <a:lnTo>
                    <a:pt x="235" y="52"/>
                  </a:lnTo>
                  <a:lnTo>
                    <a:pt x="235" y="56"/>
                  </a:lnTo>
                  <a:lnTo>
                    <a:pt x="232" y="60"/>
                  </a:lnTo>
                  <a:lnTo>
                    <a:pt x="230" y="65"/>
                  </a:lnTo>
                  <a:lnTo>
                    <a:pt x="230" y="68"/>
                  </a:lnTo>
                  <a:lnTo>
                    <a:pt x="230" y="73"/>
                  </a:lnTo>
                  <a:lnTo>
                    <a:pt x="233" y="76"/>
                  </a:lnTo>
                  <a:lnTo>
                    <a:pt x="235" y="78"/>
                  </a:lnTo>
                  <a:lnTo>
                    <a:pt x="237" y="84"/>
                  </a:lnTo>
                  <a:lnTo>
                    <a:pt x="240" y="89"/>
                  </a:lnTo>
                  <a:lnTo>
                    <a:pt x="240" y="94"/>
                  </a:lnTo>
                  <a:lnTo>
                    <a:pt x="243" y="98"/>
                  </a:lnTo>
                  <a:lnTo>
                    <a:pt x="245" y="105"/>
                  </a:lnTo>
                  <a:lnTo>
                    <a:pt x="245" y="111"/>
                  </a:lnTo>
                  <a:lnTo>
                    <a:pt x="248" y="116"/>
                  </a:lnTo>
                  <a:lnTo>
                    <a:pt x="248" y="121"/>
                  </a:lnTo>
                  <a:lnTo>
                    <a:pt x="251" y="125"/>
                  </a:lnTo>
                  <a:lnTo>
                    <a:pt x="249" y="132"/>
                  </a:lnTo>
                  <a:lnTo>
                    <a:pt x="248" y="137"/>
                  </a:lnTo>
                  <a:lnTo>
                    <a:pt x="245" y="141"/>
                  </a:lnTo>
                  <a:lnTo>
                    <a:pt x="241" y="146"/>
                  </a:lnTo>
                  <a:lnTo>
                    <a:pt x="240" y="152"/>
                  </a:lnTo>
                  <a:lnTo>
                    <a:pt x="238" y="157"/>
                  </a:lnTo>
                  <a:lnTo>
                    <a:pt x="235" y="164"/>
                  </a:lnTo>
                  <a:lnTo>
                    <a:pt x="232" y="167"/>
                  </a:lnTo>
                  <a:lnTo>
                    <a:pt x="227" y="172"/>
                  </a:lnTo>
                  <a:lnTo>
                    <a:pt x="222" y="176"/>
                  </a:lnTo>
                  <a:lnTo>
                    <a:pt x="219" y="181"/>
                  </a:lnTo>
                  <a:lnTo>
                    <a:pt x="216" y="186"/>
                  </a:lnTo>
                  <a:lnTo>
                    <a:pt x="216" y="192"/>
                  </a:lnTo>
                  <a:lnTo>
                    <a:pt x="214" y="195"/>
                  </a:lnTo>
                  <a:lnTo>
                    <a:pt x="214" y="200"/>
                  </a:lnTo>
                  <a:lnTo>
                    <a:pt x="214" y="206"/>
                  </a:lnTo>
                  <a:lnTo>
                    <a:pt x="214" y="211"/>
                  </a:lnTo>
                  <a:lnTo>
                    <a:pt x="216" y="214"/>
                  </a:lnTo>
                  <a:lnTo>
                    <a:pt x="221" y="218"/>
                  </a:lnTo>
                  <a:lnTo>
                    <a:pt x="225" y="218"/>
                  </a:lnTo>
                  <a:lnTo>
                    <a:pt x="232" y="219"/>
                  </a:lnTo>
                  <a:lnTo>
                    <a:pt x="235" y="214"/>
                  </a:lnTo>
                  <a:lnTo>
                    <a:pt x="241" y="211"/>
                  </a:lnTo>
                  <a:lnTo>
                    <a:pt x="248" y="205"/>
                  </a:lnTo>
                  <a:lnTo>
                    <a:pt x="249" y="199"/>
                  </a:lnTo>
                  <a:lnTo>
                    <a:pt x="249" y="194"/>
                  </a:lnTo>
                  <a:lnTo>
                    <a:pt x="251" y="189"/>
                  </a:lnTo>
                  <a:lnTo>
                    <a:pt x="252" y="184"/>
                  </a:lnTo>
                  <a:lnTo>
                    <a:pt x="252" y="178"/>
                  </a:lnTo>
                  <a:lnTo>
                    <a:pt x="256" y="176"/>
                  </a:lnTo>
                  <a:lnTo>
                    <a:pt x="262" y="175"/>
                  </a:lnTo>
                  <a:lnTo>
                    <a:pt x="265" y="172"/>
                  </a:lnTo>
                  <a:lnTo>
                    <a:pt x="270" y="172"/>
                  </a:lnTo>
                  <a:lnTo>
                    <a:pt x="275" y="168"/>
                  </a:lnTo>
                  <a:lnTo>
                    <a:pt x="278" y="167"/>
                  </a:lnTo>
                  <a:lnTo>
                    <a:pt x="281" y="164"/>
                  </a:lnTo>
                  <a:lnTo>
                    <a:pt x="284" y="164"/>
                  </a:lnTo>
                  <a:lnTo>
                    <a:pt x="291" y="165"/>
                  </a:lnTo>
                  <a:lnTo>
                    <a:pt x="294" y="168"/>
                  </a:lnTo>
                  <a:lnTo>
                    <a:pt x="297" y="173"/>
                  </a:lnTo>
                  <a:lnTo>
                    <a:pt x="299" y="179"/>
                  </a:lnTo>
                  <a:lnTo>
                    <a:pt x="302" y="183"/>
                  </a:lnTo>
                  <a:lnTo>
                    <a:pt x="306" y="186"/>
                  </a:lnTo>
                  <a:lnTo>
                    <a:pt x="310" y="192"/>
                  </a:lnTo>
                  <a:lnTo>
                    <a:pt x="313" y="197"/>
                  </a:lnTo>
                  <a:lnTo>
                    <a:pt x="316" y="202"/>
                  </a:lnTo>
                  <a:lnTo>
                    <a:pt x="319" y="205"/>
                  </a:lnTo>
                  <a:lnTo>
                    <a:pt x="319" y="211"/>
                  </a:lnTo>
                  <a:lnTo>
                    <a:pt x="319" y="216"/>
                  </a:lnTo>
                  <a:lnTo>
                    <a:pt x="322" y="221"/>
                  </a:lnTo>
                  <a:lnTo>
                    <a:pt x="322" y="227"/>
                  </a:lnTo>
                  <a:lnTo>
                    <a:pt x="322" y="232"/>
                  </a:lnTo>
                  <a:lnTo>
                    <a:pt x="324" y="238"/>
                  </a:lnTo>
                  <a:lnTo>
                    <a:pt x="326" y="243"/>
                  </a:lnTo>
                  <a:lnTo>
                    <a:pt x="327" y="246"/>
                  </a:lnTo>
                  <a:lnTo>
                    <a:pt x="329" y="251"/>
                  </a:lnTo>
                  <a:lnTo>
                    <a:pt x="332" y="256"/>
                  </a:lnTo>
                  <a:lnTo>
                    <a:pt x="337" y="259"/>
                  </a:lnTo>
                  <a:lnTo>
                    <a:pt x="338" y="267"/>
                  </a:lnTo>
                  <a:lnTo>
                    <a:pt x="338" y="275"/>
                  </a:lnTo>
                  <a:lnTo>
                    <a:pt x="338" y="286"/>
                  </a:lnTo>
                  <a:lnTo>
                    <a:pt x="338" y="297"/>
                  </a:lnTo>
                  <a:lnTo>
                    <a:pt x="338" y="308"/>
                  </a:lnTo>
                  <a:lnTo>
                    <a:pt x="337" y="315"/>
                  </a:lnTo>
                  <a:lnTo>
                    <a:pt x="333" y="319"/>
                  </a:lnTo>
                  <a:lnTo>
                    <a:pt x="327" y="318"/>
                  </a:lnTo>
                  <a:lnTo>
                    <a:pt x="322" y="319"/>
                  </a:lnTo>
                  <a:lnTo>
                    <a:pt x="318" y="324"/>
                  </a:lnTo>
                  <a:lnTo>
                    <a:pt x="314" y="326"/>
                  </a:lnTo>
                  <a:lnTo>
                    <a:pt x="313" y="329"/>
                  </a:lnTo>
                  <a:lnTo>
                    <a:pt x="311" y="337"/>
                  </a:lnTo>
                  <a:lnTo>
                    <a:pt x="310" y="342"/>
                  </a:lnTo>
                  <a:lnTo>
                    <a:pt x="313" y="348"/>
                  </a:lnTo>
                  <a:lnTo>
                    <a:pt x="313" y="354"/>
                  </a:lnTo>
                  <a:lnTo>
                    <a:pt x="308" y="359"/>
                  </a:lnTo>
                  <a:lnTo>
                    <a:pt x="305" y="365"/>
                  </a:lnTo>
                  <a:lnTo>
                    <a:pt x="303" y="373"/>
                  </a:lnTo>
                  <a:lnTo>
                    <a:pt x="302" y="380"/>
                  </a:lnTo>
                  <a:lnTo>
                    <a:pt x="302" y="391"/>
                  </a:lnTo>
                  <a:lnTo>
                    <a:pt x="302" y="397"/>
                  </a:lnTo>
                  <a:lnTo>
                    <a:pt x="297" y="402"/>
                  </a:lnTo>
                  <a:lnTo>
                    <a:pt x="292" y="410"/>
                  </a:lnTo>
                  <a:lnTo>
                    <a:pt x="289" y="415"/>
                  </a:lnTo>
                  <a:lnTo>
                    <a:pt x="286" y="419"/>
                  </a:lnTo>
                  <a:lnTo>
                    <a:pt x="283" y="424"/>
                  </a:lnTo>
                  <a:lnTo>
                    <a:pt x="279" y="429"/>
                  </a:lnTo>
                  <a:lnTo>
                    <a:pt x="267" y="427"/>
                  </a:lnTo>
                  <a:lnTo>
                    <a:pt x="260" y="432"/>
                  </a:lnTo>
                  <a:lnTo>
                    <a:pt x="251" y="432"/>
                  </a:lnTo>
                  <a:lnTo>
                    <a:pt x="235" y="432"/>
                  </a:lnTo>
                  <a:lnTo>
                    <a:pt x="227" y="435"/>
                  </a:lnTo>
                  <a:lnTo>
                    <a:pt x="211" y="437"/>
                  </a:lnTo>
                  <a:lnTo>
                    <a:pt x="194" y="437"/>
                  </a:lnTo>
                  <a:lnTo>
                    <a:pt x="189" y="442"/>
                  </a:lnTo>
                  <a:lnTo>
                    <a:pt x="176" y="440"/>
                  </a:lnTo>
                  <a:lnTo>
                    <a:pt x="170" y="442"/>
                  </a:lnTo>
                  <a:lnTo>
                    <a:pt x="167" y="437"/>
                  </a:lnTo>
                  <a:lnTo>
                    <a:pt x="160" y="437"/>
                  </a:lnTo>
                  <a:lnTo>
                    <a:pt x="151" y="435"/>
                  </a:lnTo>
                  <a:lnTo>
                    <a:pt x="143" y="440"/>
                  </a:lnTo>
                  <a:lnTo>
                    <a:pt x="108" y="440"/>
                  </a:lnTo>
                  <a:lnTo>
                    <a:pt x="95" y="442"/>
                  </a:lnTo>
                  <a:lnTo>
                    <a:pt x="86" y="445"/>
                  </a:lnTo>
                  <a:lnTo>
                    <a:pt x="63" y="448"/>
                  </a:lnTo>
                  <a:lnTo>
                    <a:pt x="48" y="450"/>
                  </a:lnTo>
                  <a:lnTo>
                    <a:pt x="25" y="450"/>
                  </a:lnTo>
                  <a:lnTo>
                    <a:pt x="0" y="453"/>
                  </a:lnTo>
                  <a:lnTo>
                    <a:pt x="14" y="435"/>
                  </a:lnTo>
                  <a:lnTo>
                    <a:pt x="20" y="427"/>
                  </a:lnTo>
                  <a:lnTo>
                    <a:pt x="24" y="419"/>
                  </a:lnTo>
                  <a:lnTo>
                    <a:pt x="27" y="411"/>
                  </a:lnTo>
                  <a:lnTo>
                    <a:pt x="28" y="403"/>
                  </a:lnTo>
                  <a:lnTo>
                    <a:pt x="30" y="392"/>
                  </a:lnTo>
                  <a:lnTo>
                    <a:pt x="36" y="375"/>
                  </a:lnTo>
                  <a:lnTo>
                    <a:pt x="38" y="362"/>
                  </a:lnTo>
                  <a:lnTo>
                    <a:pt x="41" y="351"/>
                  </a:lnTo>
                  <a:lnTo>
                    <a:pt x="43" y="337"/>
                  </a:lnTo>
                  <a:lnTo>
                    <a:pt x="43" y="322"/>
                  </a:lnTo>
                  <a:lnTo>
                    <a:pt x="43" y="308"/>
                  </a:lnTo>
                  <a:lnTo>
                    <a:pt x="40" y="299"/>
                  </a:lnTo>
                  <a:lnTo>
                    <a:pt x="36" y="291"/>
                  </a:lnTo>
                  <a:lnTo>
                    <a:pt x="32" y="286"/>
                  </a:lnTo>
                  <a:lnTo>
                    <a:pt x="27" y="276"/>
                  </a:lnTo>
                  <a:lnTo>
                    <a:pt x="22" y="268"/>
                  </a:lnTo>
                  <a:lnTo>
                    <a:pt x="17" y="261"/>
                  </a:lnTo>
                  <a:lnTo>
                    <a:pt x="16" y="254"/>
                  </a:lnTo>
                  <a:lnTo>
                    <a:pt x="13" y="248"/>
                  </a:lnTo>
                  <a:lnTo>
                    <a:pt x="8" y="241"/>
                  </a:lnTo>
                  <a:lnTo>
                    <a:pt x="8" y="232"/>
                  </a:lnTo>
                  <a:lnTo>
                    <a:pt x="9" y="224"/>
                  </a:lnTo>
                  <a:lnTo>
                    <a:pt x="13" y="218"/>
                  </a:lnTo>
                  <a:lnTo>
                    <a:pt x="14" y="210"/>
                  </a:lnTo>
                  <a:lnTo>
                    <a:pt x="13" y="202"/>
                  </a:lnTo>
                  <a:lnTo>
                    <a:pt x="13" y="192"/>
                  </a:lnTo>
                  <a:lnTo>
                    <a:pt x="14" y="183"/>
                  </a:lnTo>
                  <a:lnTo>
                    <a:pt x="24" y="175"/>
                  </a:lnTo>
                  <a:lnTo>
                    <a:pt x="22" y="127"/>
                  </a:lnTo>
                  <a:lnTo>
                    <a:pt x="25" y="119"/>
                  </a:lnTo>
                  <a:lnTo>
                    <a:pt x="27" y="114"/>
                  </a:lnTo>
                  <a:lnTo>
                    <a:pt x="28" y="105"/>
                  </a:lnTo>
                  <a:lnTo>
                    <a:pt x="30" y="100"/>
                  </a:lnTo>
                  <a:lnTo>
                    <a:pt x="35" y="98"/>
                  </a:lnTo>
                  <a:lnTo>
                    <a:pt x="41" y="92"/>
                  </a:lnTo>
                  <a:lnTo>
                    <a:pt x="48" y="87"/>
                  </a:lnTo>
                  <a:lnTo>
                    <a:pt x="52" y="83"/>
                  </a:lnTo>
                  <a:lnTo>
                    <a:pt x="55" y="79"/>
                  </a:lnTo>
                  <a:lnTo>
                    <a:pt x="60" y="78"/>
                  </a:lnTo>
                  <a:lnTo>
                    <a:pt x="63" y="83"/>
                  </a:lnTo>
                  <a:lnTo>
                    <a:pt x="63" y="87"/>
                  </a:lnTo>
                  <a:lnTo>
                    <a:pt x="63" y="92"/>
                  </a:lnTo>
                  <a:lnTo>
                    <a:pt x="65" y="98"/>
                  </a:lnTo>
                  <a:lnTo>
                    <a:pt x="65" y="103"/>
                  </a:lnTo>
                  <a:lnTo>
                    <a:pt x="67" y="106"/>
                  </a:lnTo>
                  <a:lnTo>
                    <a:pt x="71" y="106"/>
                  </a:lnTo>
                  <a:lnTo>
                    <a:pt x="73" y="100"/>
                  </a:lnTo>
                  <a:lnTo>
                    <a:pt x="75" y="95"/>
                  </a:lnTo>
                  <a:lnTo>
                    <a:pt x="79" y="91"/>
                  </a:lnTo>
                  <a:lnTo>
                    <a:pt x="81" y="86"/>
                  </a:lnTo>
                  <a:lnTo>
                    <a:pt x="81" y="60"/>
                  </a:lnTo>
                  <a:lnTo>
                    <a:pt x="86" y="56"/>
                  </a:lnTo>
                  <a:lnTo>
                    <a:pt x="90" y="52"/>
                  </a:lnTo>
                  <a:lnTo>
                    <a:pt x="92" y="54"/>
                  </a:lnTo>
                  <a:lnTo>
                    <a:pt x="97" y="49"/>
                  </a:lnTo>
                  <a:lnTo>
                    <a:pt x="103" y="46"/>
                  </a:lnTo>
                  <a:lnTo>
                    <a:pt x="108" y="43"/>
                  </a:lnTo>
                  <a:lnTo>
                    <a:pt x="111" y="38"/>
                  </a:lnTo>
                  <a:lnTo>
                    <a:pt x="106" y="33"/>
                  </a:lnTo>
                  <a:lnTo>
                    <a:pt x="102" y="29"/>
                  </a:lnTo>
                  <a:lnTo>
                    <a:pt x="98" y="22"/>
                  </a:lnTo>
                  <a:lnTo>
                    <a:pt x="98" y="16"/>
                  </a:lnTo>
                  <a:lnTo>
                    <a:pt x="98" y="13"/>
                  </a:lnTo>
                  <a:lnTo>
                    <a:pt x="102" y="9"/>
                  </a:lnTo>
                  <a:lnTo>
                    <a:pt x="105" y="5"/>
                  </a:lnTo>
                  <a:lnTo>
                    <a:pt x="108" y="3"/>
                  </a:lnTo>
                  <a:close/>
                </a:path>
              </a:pathLst>
            </a:custGeom>
            <a:solidFill>
              <a:schemeClr val="accent1"/>
            </a:solidFill>
            <a:ln w="3175" algn="ctr">
              <a:solidFill>
                <a:schemeClr val="bg1">
                  <a:lumMod val="50000"/>
                </a:schemeClr>
              </a:solidFill>
              <a:round/>
              <a:headEnd/>
              <a:tailEnd/>
            </a:ln>
            <a:effectLst>
              <a:outerShdw blurRad="50800" dist="50800" dir="5400000" algn="ctr" rotWithShape="0">
                <a:srgbClr val="000000">
                  <a:alpha val="40000"/>
                </a:srgbClr>
              </a:outerShdw>
            </a:effectLst>
          </p:spPr>
          <p:txBody>
            <a:bodyPr lIns="101799" tIns="50900" rIns="101799" bIns="50900"/>
            <a:lstStyle/>
            <a:p>
              <a:pPr fontAlgn="auto">
                <a:spcBef>
                  <a:spcPts val="0"/>
                </a:spcBef>
                <a:spcAft>
                  <a:spcPts val="0"/>
                </a:spcAft>
              </a:pPr>
              <a:endParaRPr lang="en-US" kern="0" dirty="0">
                <a:solidFill>
                  <a:srgbClr val="000000"/>
                </a:solidFill>
                <a:latin typeface="Calibri"/>
                <a:ea typeface="ＭＳ Ｐゴシック" pitchFamily="34" charset="-128"/>
              </a:endParaRPr>
            </a:p>
          </p:txBody>
        </p:sp>
      </p:grpSp>
      <p:sp>
        <p:nvSpPr>
          <p:cNvPr id="35" name="TextBox 34"/>
          <p:cNvSpPr txBox="1"/>
          <p:nvPr/>
        </p:nvSpPr>
        <p:spPr>
          <a:xfrm>
            <a:off x="2390288" y="5140400"/>
            <a:ext cx="1784542" cy="615553"/>
          </a:xfrm>
          <a:prstGeom prst="rect">
            <a:avLst/>
          </a:prstGeom>
          <a:noFill/>
        </p:spPr>
        <p:txBody>
          <a:bodyPr wrap="square" rtlCol="0">
            <a:spAutoFit/>
          </a:bodyPr>
          <a:lstStyle/>
          <a:p>
            <a:pPr algn="ctr"/>
            <a:r>
              <a:rPr lang="sv-SE" sz="1100" b="1" dirty="0" smtClean="0">
                <a:latin typeface="+mn-lt"/>
              </a:rPr>
              <a:t>Michigan</a:t>
            </a:r>
          </a:p>
          <a:p>
            <a:pPr algn="ctr"/>
            <a:r>
              <a:rPr lang="sv-SE" sz="1100" dirty="0" smtClean="0">
                <a:latin typeface="+mn-lt"/>
              </a:rPr>
              <a:t>Bill Schuette</a:t>
            </a:r>
          </a:p>
          <a:p>
            <a:pPr algn="ctr"/>
            <a:r>
              <a:rPr lang="sv-SE" sz="1100" dirty="0" smtClean="0">
                <a:latin typeface="+mn-lt"/>
              </a:rPr>
              <a:t>Vs. </a:t>
            </a:r>
            <a:r>
              <a:rPr lang="sv-SE" sz="1100" b="1" dirty="0" smtClean="0">
                <a:solidFill>
                  <a:schemeClr val="accent3">
                    <a:lumMod val="75000"/>
                  </a:schemeClr>
                </a:solidFill>
                <a:latin typeface="+mn-lt"/>
              </a:rPr>
              <a:t>Gretchen Whitmer</a:t>
            </a:r>
            <a:endParaRPr lang="en-US" sz="1100" b="1" dirty="0">
              <a:solidFill>
                <a:schemeClr val="accent3">
                  <a:lumMod val="75000"/>
                </a:schemeClr>
              </a:solidFill>
              <a:latin typeface="+mn-lt"/>
            </a:endParaRPr>
          </a:p>
        </p:txBody>
      </p:sp>
    </p:spTree>
    <p:extLst>
      <p:ext uri="{BB962C8B-B14F-4D97-AF65-F5344CB8AC3E}">
        <p14:creationId xmlns:p14="http://schemas.microsoft.com/office/powerpoint/2010/main" val="151039754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01650"/>
            <a:ext cx="8763000" cy="441325"/>
          </a:xfrm>
        </p:spPr>
        <p:txBody>
          <a:bodyPr/>
          <a:lstStyle/>
          <a:p>
            <a:r>
              <a:rPr lang="en-US" altLang="en-US" smtClean="0"/>
              <a:t>Overview of Manatt</a:t>
            </a:r>
          </a:p>
        </p:txBody>
      </p:sp>
      <p:sp>
        <p:nvSpPr>
          <p:cNvPr id="4099" name="Content Placeholder 2"/>
          <p:cNvSpPr>
            <a:spLocks noGrp="1"/>
          </p:cNvSpPr>
          <p:nvPr>
            <p:ph idx="1"/>
          </p:nvPr>
        </p:nvSpPr>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grpSp>
        <p:nvGrpSpPr>
          <p:cNvPr id="4100" name="Group 87"/>
          <p:cNvGrpSpPr>
            <a:grpSpLocks/>
          </p:cNvGrpSpPr>
          <p:nvPr/>
        </p:nvGrpSpPr>
        <p:grpSpPr bwMode="auto">
          <a:xfrm>
            <a:off x="457200" y="3055938"/>
            <a:ext cx="6248400" cy="3725862"/>
            <a:chOff x="288" y="960"/>
            <a:chExt cx="3936" cy="2347"/>
          </a:xfrm>
        </p:grpSpPr>
        <p:pic>
          <p:nvPicPr>
            <p:cNvPr id="4105" name="Picture 50" descr="800px-Blank_US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960"/>
              <a:ext cx="3936" cy="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46"/>
            <p:cNvSpPr>
              <a:spLocks noChangeArrowheads="1"/>
            </p:cNvSpPr>
            <p:nvPr/>
          </p:nvSpPr>
          <p:spPr bwMode="auto">
            <a:xfrm>
              <a:off x="2424" y="3200"/>
              <a:ext cx="72" cy="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endParaRPr lang="en-US" altLang="en-US" sz="1600" i="1">
                <a:solidFill>
                  <a:srgbClr val="000000"/>
                </a:solidFill>
                <a:latin typeface="Times New Roman" pitchFamily="18" charset="0"/>
                <a:ea typeface="ＭＳ Ｐゴシック" pitchFamily="34" charset="-128"/>
                <a:cs typeface="Times New Roman" pitchFamily="18" charset="0"/>
              </a:endParaRPr>
            </a:p>
          </p:txBody>
        </p:sp>
        <p:sp>
          <p:nvSpPr>
            <p:cNvPr id="4107" name="Text Box 53"/>
            <p:cNvSpPr txBox="1">
              <a:spLocks noChangeArrowheads="1"/>
            </p:cNvSpPr>
            <p:nvPr/>
          </p:nvSpPr>
          <p:spPr bwMode="auto">
            <a:xfrm>
              <a:off x="2453" y="3164"/>
              <a:ext cx="913" cy="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defTabSz="22860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defTabSz="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defTabSz="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defTabSz="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r>
                <a:rPr lang="en-US" altLang="en-US" sz="1100" b="1">
                  <a:solidFill>
                    <a:srgbClr val="000000"/>
                  </a:solidFill>
                  <a:ea typeface="ＭＳ Ｐゴシック" pitchFamily="34" charset="-128"/>
                </a:rPr>
                <a:t>= Manatt Locations</a:t>
              </a:r>
            </a:p>
          </p:txBody>
        </p:sp>
        <p:grpSp>
          <p:nvGrpSpPr>
            <p:cNvPr id="4108" name="Group 54"/>
            <p:cNvGrpSpPr>
              <a:grpSpLocks/>
            </p:cNvGrpSpPr>
            <p:nvPr/>
          </p:nvGrpSpPr>
          <p:grpSpPr bwMode="auto">
            <a:xfrm>
              <a:off x="505" y="1732"/>
              <a:ext cx="655" cy="143"/>
              <a:chOff x="729" y="1658"/>
              <a:chExt cx="607" cy="138"/>
            </a:xfrm>
          </p:grpSpPr>
          <p:sp>
            <p:nvSpPr>
              <p:cNvPr id="4126" name="Rectangle 1037"/>
              <p:cNvSpPr>
                <a:spLocks noChangeArrowheads="1"/>
              </p:cNvSpPr>
              <p:nvPr/>
            </p:nvSpPr>
            <p:spPr bwMode="auto">
              <a:xfrm>
                <a:off x="729" y="1693"/>
                <a:ext cx="69" cy="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endParaRPr lang="en-US" altLang="en-US" sz="1100">
                  <a:solidFill>
                    <a:srgbClr val="000000"/>
                  </a:solidFill>
                  <a:ea typeface="ＭＳ Ｐゴシック" pitchFamily="34" charset="-128"/>
                </a:endParaRPr>
              </a:p>
            </p:txBody>
          </p:sp>
          <p:sp>
            <p:nvSpPr>
              <p:cNvPr id="4127" name="Text Box 56"/>
              <p:cNvSpPr txBox="1">
                <a:spLocks noChangeArrowheads="1"/>
              </p:cNvSpPr>
              <p:nvPr/>
            </p:nvSpPr>
            <p:spPr bwMode="auto">
              <a:xfrm>
                <a:off x="761" y="1658"/>
                <a:ext cx="575"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defTabSz="22860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defTabSz="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defTabSz="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defTabSz="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r>
                  <a:rPr lang="en-US" altLang="en-US" sz="1100" b="1">
                    <a:solidFill>
                      <a:srgbClr val="000000"/>
                    </a:solidFill>
                    <a:ea typeface="ＭＳ Ｐゴシック" pitchFamily="34" charset="-128"/>
                  </a:rPr>
                  <a:t>Sacramento</a:t>
                </a:r>
              </a:p>
            </p:txBody>
          </p:sp>
        </p:grpSp>
        <p:grpSp>
          <p:nvGrpSpPr>
            <p:cNvPr id="4109" name="Group 57"/>
            <p:cNvGrpSpPr>
              <a:grpSpLocks/>
            </p:cNvGrpSpPr>
            <p:nvPr/>
          </p:nvGrpSpPr>
          <p:grpSpPr bwMode="auto">
            <a:xfrm>
              <a:off x="436" y="1841"/>
              <a:ext cx="757" cy="142"/>
              <a:chOff x="665" y="1763"/>
              <a:chExt cx="702" cy="138"/>
            </a:xfrm>
          </p:grpSpPr>
          <p:sp>
            <p:nvSpPr>
              <p:cNvPr id="4124" name="Rectangle 1038"/>
              <p:cNvSpPr>
                <a:spLocks noChangeArrowheads="1"/>
              </p:cNvSpPr>
              <p:nvPr/>
            </p:nvSpPr>
            <p:spPr bwMode="auto">
              <a:xfrm>
                <a:off x="665" y="1797"/>
                <a:ext cx="69" cy="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endParaRPr lang="en-US" altLang="en-US" sz="1100">
                  <a:solidFill>
                    <a:srgbClr val="000000"/>
                  </a:solidFill>
                  <a:ea typeface="ＭＳ Ｐゴシック" pitchFamily="34" charset="-128"/>
                </a:endParaRPr>
              </a:p>
            </p:txBody>
          </p:sp>
          <p:sp>
            <p:nvSpPr>
              <p:cNvPr id="4125" name="Text Box 59"/>
              <p:cNvSpPr txBox="1">
                <a:spLocks noChangeArrowheads="1"/>
              </p:cNvSpPr>
              <p:nvPr/>
            </p:nvSpPr>
            <p:spPr bwMode="auto">
              <a:xfrm>
                <a:off x="701" y="1763"/>
                <a:ext cx="666"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defTabSz="22860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defTabSz="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defTabSz="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defTabSz="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r>
                  <a:rPr lang="en-US" altLang="en-US" sz="1100" b="1">
                    <a:solidFill>
                      <a:srgbClr val="000000"/>
                    </a:solidFill>
                    <a:ea typeface="ＭＳ Ｐゴシック" pitchFamily="34" charset="-128"/>
                  </a:rPr>
                  <a:t>San Francisco</a:t>
                </a:r>
              </a:p>
            </p:txBody>
          </p:sp>
        </p:grpSp>
        <p:grpSp>
          <p:nvGrpSpPr>
            <p:cNvPr id="4110" name="Group 60"/>
            <p:cNvGrpSpPr>
              <a:grpSpLocks/>
            </p:cNvGrpSpPr>
            <p:nvPr/>
          </p:nvGrpSpPr>
          <p:grpSpPr bwMode="auto">
            <a:xfrm>
              <a:off x="453" y="1949"/>
              <a:ext cx="532" cy="143"/>
              <a:chOff x="681" y="1868"/>
              <a:chExt cx="493" cy="138"/>
            </a:xfrm>
          </p:grpSpPr>
          <p:sp>
            <p:nvSpPr>
              <p:cNvPr id="4122" name="Rectangle 1039"/>
              <p:cNvSpPr>
                <a:spLocks noChangeArrowheads="1"/>
              </p:cNvSpPr>
              <p:nvPr/>
            </p:nvSpPr>
            <p:spPr bwMode="auto">
              <a:xfrm>
                <a:off x="681" y="1902"/>
                <a:ext cx="69" cy="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endParaRPr lang="en-US" altLang="en-US" sz="1100">
                  <a:solidFill>
                    <a:srgbClr val="000000"/>
                  </a:solidFill>
                  <a:ea typeface="ＭＳ Ｐゴシック" pitchFamily="34" charset="-128"/>
                </a:endParaRPr>
              </a:p>
            </p:txBody>
          </p:sp>
          <p:sp>
            <p:nvSpPr>
              <p:cNvPr id="4123" name="Text Box 62"/>
              <p:cNvSpPr txBox="1">
                <a:spLocks noChangeArrowheads="1"/>
              </p:cNvSpPr>
              <p:nvPr/>
            </p:nvSpPr>
            <p:spPr bwMode="auto">
              <a:xfrm>
                <a:off x="713" y="1868"/>
                <a:ext cx="461"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defTabSz="22860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defTabSz="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defTabSz="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defTabSz="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r>
                  <a:rPr lang="en-US" altLang="en-US" sz="1100" b="1">
                    <a:solidFill>
                      <a:srgbClr val="000000"/>
                    </a:solidFill>
                    <a:ea typeface="ＭＳ Ｐゴシック" pitchFamily="34" charset="-128"/>
                  </a:rPr>
                  <a:t>Palo Alto</a:t>
                </a:r>
              </a:p>
            </p:txBody>
          </p:sp>
        </p:grpSp>
        <p:sp>
          <p:nvSpPr>
            <p:cNvPr id="4111" name="Rectangle 1040"/>
            <p:cNvSpPr>
              <a:spLocks noChangeArrowheads="1"/>
            </p:cNvSpPr>
            <p:nvPr/>
          </p:nvSpPr>
          <p:spPr bwMode="auto">
            <a:xfrm>
              <a:off x="647" y="2260"/>
              <a:ext cx="74" cy="7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endParaRPr lang="en-US" altLang="en-US" sz="1100">
                <a:solidFill>
                  <a:srgbClr val="000000"/>
                </a:solidFill>
                <a:ea typeface="ＭＳ Ｐゴシック" pitchFamily="34" charset="-128"/>
              </a:endParaRPr>
            </a:p>
          </p:txBody>
        </p:sp>
        <p:sp>
          <p:nvSpPr>
            <p:cNvPr id="4112" name="Text Box 65"/>
            <p:cNvSpPr txBox="1">
              <a:spLocks noChangeArrowheads="1"/>
            </p:cNvSpPr>
            <p:nvPr/>
          </p:nvSpPr>
          <p:spPr bwMode="auto">
            <a:xfrm>
              <a:off x="678" y="2225"/>
              <a:ext cx="640" cy="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defTabSz="22860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defTabSz="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defTabSz="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defTabSz="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r>
                <a:rPr lang="en-US" altLang="en-US" sz="1100" b="1">
                  <a:solidFill>
                    <a:srgbClr val="000000"/>
                  </a:solidFill>
                  <a:ea typeface="ＭＳ Ｐゴシック" pitchFamily="34" charset="-128"/>
                </a:rPr>
                <a:t>Los Angeles</a:t>
              </a:r>
            </a:p>
          </p:txBody>
        </p:sp>
        <p:grpSp>
          <p:nvGrpSpPr>
            <p:cNvPr id="4113" name="Group 66"/>
            <p:cNvGrpSpPr>
              <a:grpSpLocks/>
            </p:cNvGrpSpPr>
            <p:nvPr/>
          </p:nvGrpSpPr>
          <p:grpSpPr bwMode="auto">
            <a:xfrm>
              <a:off x="697" y="2321"/>
              <a:ext cx="792" cy="143"/>
              <a:chOff x="907" y="2228"/>
              <a:chExt cx="734" cy="138"/>
            </a:xfrm>
          </p:grpSpPr>
          <p:sp>
            <p:nvSpPr>
              <p:cNvPr id="4120" name="Rectangle 1041"/>
              <p:cNvSpPr>
                <a:spLocks noChangeArrowheads="1"/>
              </p:cNvSpPr>
              <p:nvPr/>
            </p:nvSpPr>
            <p:spPr bwMode="auto">
              <a:xfrm>
                <a:off x="907" y="2262"/>
                <a:ext cx="69" cy="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endParaRPr lang="en-US" altLang="en-US" sz="1100">
                  <a:solidFill>
                    <a:srgbClr val="000000"/>
                  </a:solidFill>
                  <a:ea typeface="ＭＳ Ｐゴシック" pitchFamily="34" charset="-128"/>
                </a:endParaRPr>
              </a:p>
            </p:txBody>
          </p:sp>
          <p:sp>
            <p:nvSpPr>
              <p:cNvPr id="4121" name="Text Box 68"/>
              <p:cNvSpPr txBox="1">
                <a:spLocks noChangeArrowheads="1"/>
              </p:cNvSpPr>
              <p:nvPr/>
            </p:nvSpPr>
            <p:spPr bwMode="auto">
              <a:xfrm>
                <a:off x="944" y="2228"/>
                <a:ext cx="697"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defTabSz="22860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defTabSz="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defTabSz="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defTabSz="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r>
                  <a:rPr lang="en-US" altLang="en-US" sz="1100" b="1">
                    <a:solidFill>
                      <a:srgbClr val="000000"/>
                    </a:solidFill>
                    <a:ea typeface="ＭＳ Ｐゴシック" pitchFamily="34" charset="-128"/>
                  </a:rPr>
                  <a:t>Orange County</a:t>
                </a:r>
              </a:p>
            </p:txBody>
          </p:sp>
        </p:grpSp>
        <p:sp>
          <p:nvSpPr>
            <p:cNvPr id="4114" name="Rectangle 1043"/>
            <p:cNvSpPr>
              <a:spLocks noChangeArrowheads="1"/>
            </p:cNvSpPr>
            <p:nvPr/>
          </p:nvSpPr>
          <p:spPr bwMode="auto">
            <a:xfrm>
              <a:off x="3703" y="1678"/>
              <a:ext cx="74" cy="7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algn="r" eaLnBrk="1" hangingPunct="1">
                <a:lnSpc>
                  <a:spcPct val="80000"/>
                </a:lnSpc>
                <a:spcBef>
                  <a:spcPct val="10000"/>
                </a:spcBef>
                <a:spcAft>
                  <a:spcPct val="10000"/>
                </a:spcAft>
                <a:buClrTx/>
                <a:buFontTx/>
                <a:buNone/>
              </a:pPr>
              <a:endParaRPr lang="en-US" altLang="en-US" sz="1100">
                <a:solidFill>
                  <a:srgbClr val="000000"/>
                </a:solidFill>
                <a:ea typeface="ＭＳ Ｐゴシック" pitchFamily="34" charset="-128"/>
              </a:endParaRPr>
            </a:p>
          </p:txBody>
        </p:sp>
        <p:sp>
          <p:nvSpPr>
            <p:cNvPr id="4115" name="Text Box 71"/>
            <p:cNvSpPr txBox="1">
              <a:spLocks noChangeArrowheads="1"/>
            </p:cNvSpPr>
            <p:nvPr/>
          </p:nvSpPr>
          <p:spPr bwMode="auto">
            <a:xfrm>
              <a:off x="3209" y="1642"/>
              <a:ext cx="517" cy="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defTabSz="22860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defTabSz="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defTabSz="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defTabSz="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algn="r" eaLnBrk="1" hangingPunct="1">
                <a:lnSpc>
                  <a:spcPct val="80000"/>
                </a:lnSpc>
                <a:spcBef>
                  <a:spcPct val="10000"/>
                </a:spcBef>
                <a:spcAft>
                  <a:spcPct val="10000"/>
                </a:spcAft>
                <a:buClrTx/>
                <a:buFontTx/>
                <a:buNone/>
              </a:pPr>
              <a:r>
                <a:rPr lang="en-US" altLang="en-US" sz="1100" b="1">
                  <a:solidFill>
                    <a:srgbClr val="000000"/>
                  </a:solidFill>
                  <a:ea typeface="ＭＳ Ｐゴシック" pitchFamily="34" charset="-128"/>
                </a:rPr>
                <a:t>New York</a:t>
              </a:r>
            </a:p>
          </p:txBody>
        </p:sp>
        <p:sp>
          <p:nvSpPr>
            <p:cNvPr id="4116" name="Rectangle 1044"/>
            <p:cNvSpPr>
              <a:spLocks noChangeArrowheads="1"/>
            </p:cNvSpPr>
            <p:nvPr/>
          </p:nvSpPr>
          <p:spPr bwMode="auto">
            <a:xfrm>
              <a:off x="3531" y="1908"/>
              <a:ext cx="75" cy="7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endParaRPr lang="en-US" altLang="en-US" sz="1100">
                <a:solidFill>
                  <a:srgbClr val="000000"/>
                </a:solidFill>
                <a:ea typeface="ＭＳ Ｐゴシック" pitchFamily="34" charset="-128"/>
              </a:endParaRPr>
            </a:p>
          </p:txBody>
        </p:sp>
        <p:sp>
          <p:nvSpPr>
            <p:cNvPr id="4117" name="Text Box 73"/>
            <p:cNvSpPr txBox="1">
              <a:spLocks noChangeArrowheads="1"/>
            </p:cNvSpPr>
            <p:nvPr/>
          </p:nvSpPr>
          <p:spPr bwMode="auto">
            <a:xfrm>
              <a:off x="2729" y="1873"/>
              <a:ext cx="82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defTabSz="22860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defTabSz="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defTabSz="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defTabSz="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r>
                <a:rPr lang="en-US" altLang="en-US" sz="1100" b="1">
                  <a:solidFill>
                    <a:srgbClr val="000000"/>
                  </a:solidFill>
                  <a:ea typeface="ＭＳ Ｐゴシック" pitchFamily="34" charset="-128"/>
                </a:rPr>
                <a:t>Washington D.C.</a:t>
              </a:r>
            </a:p>
          </p:txBody>
        </p:sp>
        <p:sp>
          <p:nvSpPr>
            <p:cNvPr id="4118" name="Rectangle 1042"/>
            <p:cNvSpPr>
              <a:spLocks noChangeArrowheads="1"/>
            </p:cNvSpPr>
            <p:nvPr/>
          </p:nvSpPr>
          <p:spPr bwMode="auto">
            <a:xfrm>
              <a:off x="3671" y="1532"/>
              <a:ext cx="74" cy="7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algn="r" eaLnBrk="1" hangingPunct="1">
                <a:lnSpc>
                  <a:spcPct val="80000"/>
                </a:lnSpc>
                <a:spcBef>
                  <a:spcPct val="10000"/>
                </a:spcBef>
                <a:spcAft>
                  <a:spcPct val="10000"/>
                </a:spcAft>
                <a:buClrTx/>
                <a:buFontTx/>
                <a:buNone/>
              </a:pPr>
              <a:endParaRPr lang="en-US" altLang="en-US" sz="1100">
                <a:solidFill>
                  <a:srgbClr val="000000"/>
                </a:solidFill>
                <a:ea typeface="ＭＳ Ｐゴシック" pitchFamily="34" charset="-128"/>
              </a:endParaRPr>
            </a:p>
          </p:txBody>
        </p:sp>
        <p:sp>
          <p:nvSpPr>
            <p:cNvPr id="4119" name="Text Box 75"/>
            <p:cNvSpPr txBox="1">
              <a:spLocks noChangeArrowheads="1"/>
            </p:cNvSpPr>
            <p:nvPr/>
          </p:nvSpPr>
          <p:spPr bwMode="auto">
            <a:xfrm>
              <a:off x="3287" y="1495"/>
              <a:ext cx="410" cy="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defTabSz="22860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defTabSz="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defTabSz="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defTabSz="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algn="r" eaLnBrk="1" hangingPunct="1">
                <a:lnSpc>
                  <a:spcPct val="80000"/>
                </a:lnSpc>
                <a:spcBef>
                  <a:spcPct val="10000"/>
                </a:spcBef>
                <a:spcAft>
                  <a:spcPct val="10000"/>
                </a:spcAft>
                <a:buClrTx/>
                <a:buFontTx/>
                <a:buNone/>
              </a:pPr>
              <a:r>
                <a:rPr lang="en-US" altLang="en-US" sz="1100" b="1">
                  <a:solidFill>
                    <a:srgbClr val="000000"/>
                  </a:solidFill>
                  <a:ea typeface="ＭＳ Ｐゴシック" pitchFamily="34" charset="-128"/>
                </a:rPr>
                <a:t>Albany</a:t>
              </a:r>
            </a:p>
          </p:txBody>
        </p:sp>
      </p:grpSp>
      <p:sp>
        <p:nvSpPr>
          <p:cNvPr id="28" name="Rectangle 82"/>
          <p:cNvSpPr txBox="1">
            <a:spLocks noChangeArrowheads="1"/>
          </p:cNvSpPr>
          <p:nvPr/>
        </p:nvSpPr>
        <p:spPr bwMode="auto">
          <a:xfrm>
            <a:off x="6553200" y="2182813"/>
            <a:ext cx="3068638"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4" tIns="0" rIns="101854" bIns="50927"/>
          <a:lstStyle>
            <a:lvl1pPr marL="171450" indent="-171450" algn="l" defTabSz="1019175" rtl="0" eaLnBrk="0" fontAlgn="base" hangingPunct="0">
              <a:spcBef>
                <a:spcPct val="0"/>
              </a:spcBef>
              <a:spcAft>
                <a:spcPct val="50000"/>
              </a:spcAft>
              <a:buClr>
                <a:schemeClr val="tx2"/>
              </a:buClr>
              <a:buFont typeface="Wingdings" pitchFamily="2" charset="2"/>
              <a:buChar char="§"/>
              <a:defRPr sz="2000">
                <a:solidFill>
                  <a:schemeClr val="tx1"/>
                </a:solidFill>
                <a:latin typeface="+mn-lt"/>
                <a:ea typeface="+mn-ea"/>
                <a:cs typeface="+mn-cs"/>
              </a:defRPr>
            </a:lvl1pPr>
            <a:lvl2pPr marL="471488" indent="-185738" algn="l" defTabSz="1019175" rtl="0" eaLnBrk="0" fontAlgn="base" hangingPunct="0">
              <a:spcBef>
                <a:spcPct val="0"/>
              </a:spcBef>
              <a:spcAft>
                <a:spcPct val="50000"/>
              </a:spcAft>
              <a:buClr>
                <a:srgbClr val="215C6E"/>
              </a:buClr>
              <a:buFont typeface="Arial" charset="0"/>
              <a:buChar char="–"/>
              <a:defRPr sz="1600">
                <a:solidFill>
                  <a:schemeClr val="tx1"/>
                </a:solidFill>
                <a:latin typeface="+mn-lt"/>
              </a:defRPr>
            </a:lvl2pPr>
            <a:lvl3pPr marL="717550" indent="-146050" algn="l" defTabSz="1019175" rtl="0" eaLnBrk="0" fontAlgn="base" hangingPunct="0">
              <a:spcBef>
                <a:spcPct val="0"/>
              </a:spcBef>
              <a:spcAft>
                <a:spcPct val="50000"/>
              </a:spcAft>
              <a:buClr>
                <a:schemeClr val="tx1"/>
              </a:buClr>
              <a:buFont typeface="Wingdings" pitchFamily="2" charset="2"/>
              <a:buChar char="§"/>
              <a:defRPr sz="1600">
                <a:solidFill>
                  <a:schemeClr val="tx1"/>
                </a:solidFill>
                <a:latin typeface="+mn-lt"/>
              </a:defRPr>
            </a:lvl3pPr>
            <a:lvl4pPr marL="971550" indent="-171450" algn="l" defTabSz="1019175" rtl="0" eaLnBrk="0" fontAlgn="base" hangingPunct="0">
              <a:spcBef>
                <a:spcPct val="0"/>
              </a:spcBef>
              <a:spcAft>
                <a:spcPct val="50000"/>
              </a:spcAft>
              <a:buClr>
                <a:schemeClr val="hlink"/>
              </a:buClr>
              <a:buFont typeface="Arial" charset="0"/>
              <a:buChar char="–"/>
              <a:defRPr sz="1600">
                <a:solidFill>
                  <a:schemeClr val="tx1"/>
                </a:solidFill>
                <a:latin typeface="+mn-lt"/>
              </a:defRPr>
            </a:lvl4pPr>
            <a:lvl5pPr marL="1244600" indent="-158750" algn="l" defTabSz="1019175" rtl="0" eaLnBrk="0" fontAlgn="base" hangingPunct="0">
              <a:spcBef>
                <a:spcPct val="0"/>
              </a:spcBef>
              <a:spcAft>
                <a:spcPct val="50000"/>
              </a:spcAft>
              <a:buClr>
                <a:srgbClr val="66952E"/>
              </a:buClr>
              <a:buFont typeface="Arial" charset="0"/>
              <a:buChar char="▪"/>
              <a:defRPr sz="1600">
                <a:solidFill>
                  <a:schemeClr val="tx1"/>
                </a:solidFill>
                <a:latin typeface="+mn-lt"/>
              </a:defRPr>
            </a:lvl5pPr>
            <a:lvl6pPr marL="1701800" indent="-158750" algn="l" defTabSz="1019175" rtl="0" fontAlgn="base">
              <a:spcBef>
                <a:spcPct val="0"/>
              </a:spcBef>
              <a:spcAft>
                <a:spcPct val="50000"/>
              </a:spcAft>
              <a:buClr>
                <a:srgbClr val="66952E"/>
              </a:buClr>
              <a:buFont typeface="Arial" pitchFamily="34" charset="0"/>
              <a:buChar char="▪"/>
              <a:defRPr sz="1600">
                <a:solidFill>
                  <a:schemeClr val="tx1"/>
                </a:solidFill>
                <a:latin typeface="+mn-lt"/>
              </a:defRPr>
            </a:lvl6pPr>
            <a:lvl7pPr marL="2159000" indent="-158750" algn="l" defTabSz="1019175" rtl="0" fontAlgn="base">
              <a:spcBef>
                <a:spcPct val="0"/>
              </a:spcBef>
              <a:spcAft>
                <a:spcPct val="50000"/>
              </a:spcAft>
              <a:buClr>
                <a:srgbClr val="66952E"/>
              </a:buClr>
              <a:buFont typeface="Arial" pitchFamily="34" charset="0"/>
              <a:buChar char="▪"/>
              <a:defRPr sz="1600">
                <a:solidFill>
                  <a:schemeClr val="tx1"/>
                </a:solidFill>
                <a:latin typeface="+mn-lt"/>
              </a:defRPr>
            </a:lvl7pPr>
            <a:lvl8pPr marL="2616200" indent="-158750" algn="l" defTabSz="1019175" rtl="0" fontAlgn="base">
              <a:spcBef>
                <a:spcPct val="0"/>
              </a:spcBef>
              <a:spcAft>
                <a:spcPct val="50000"/>
              </a:spcAft>
              <a:buClr>
                <a:srgbClr val="66952E"/>
              </a:buClr>
              <a:buFont typeface="Arial" pitchFamily="34" charset="0"/>
              <a:buChar char="▪"/>
              <a:defRPr sz="1600">
                <a:solidFill>
                  <a:schemeClr val="tx1"/>
                </a:solidFill>
                <a:latin typeface="+mn-lt"/>
              </a:defRPr>
            </a:lvl8pPr>
            <a:lvl9pPr marL="3073400" indent="-158750" algn="l" defTabSz="1019175" rtl="0" fontAlgn="base">
              <a:spcBef>
                <a:spcPct val="0"/>
              </a:spcBef>
              <a:spcAft>
                <a:spcPct val="50000"/>
              </a:spcAft>
              <a:buClr>
                <a:srgbClr val="66952E"/>
              </a:buClr>
              <a:buFont typeface="Arial" pitchFamily="34" charset="0"/>
              <a:buChar char="▪"/>
              <a:defRPr sz="1600">
                <a:solidFill>
                  <a:schemeClr val="tx1"/>
                </a:solidFill>
                <a:latin typeface="+mn-lt"/>
              </a:defRPr>
            </a:lvl9pPr>
          </a:lstStyle>
          <a:p>
            <a:pPr marL="0" indent="0" eaLnBrk="1" hangingPunct="1">
              <a:spcAft>
                <a:spcPct val="25000"/>
              </a:spcAft>
              <a:buFont typeface="Wingdings" pitchFamily="2" charset="2"/>
              <a:buNone/>
              <a:defRPr/>
            </a:pPr>
            <a:endParaRPr lang="en-US" sz="1400" b="1" kern="0" dirty="0" smtClean="0"/>
          </a:p>
          <a:p>
            <a:pPr marL="0" indent="0" eaLnBrk="1" hangingPunct="1">
              <a:spcAft>
                <a:spcPct val="25000"/>
              </a:spcAft>
              <a:buFont typeface="Wingdings" pitchFamily="2" charset="2"/>
              <a:buNone/>
              <a:defRPr/>
            </a:pPr>
            <a:r>
              <a:rPr lang="en-US" sz="1400" b="1" kern="0" dirty="0" smtClean="0"/>
              <a:t>At-a-Glance</a:t>
            </a:r>
          </a:p>
          <a:p>
            <a:pPr eaLnBrk="1" hangingPunct="1">
              <a:spcAft>
                <a:spcPct val="25000"/>
              </a:spcAft>
              <a:defRPr/>
            </a:pPr>
            <a:r>
              <a:rPr lang="en-US" sz="1400" kern="0" dirty="0" smtClean="0"/>
              <a:t>Over 450 professionals </a:t>
            </a:r>
            <a:br>
              <a:rPr lang="en-US" sz="1400" kern="0" dirty="0" smtClean="0"/>
            </a:br>
            <a:r>
              <a:rPr lang="en-US" sz="1400" kern="0" dirty="0" smtClean="0"/>
              <a:t>and consultants</a:t>
            </a:r>
          </a:p>
          <a:p>
            <a:pPr eaLnBrk="1" hangingPunct="1">
              <a:spcAft>
                <a:spcPct val="25000"/>
              </a:spcAft>
              <a:defRPr/>
            </a:pPr>
            <a:r>
              <a:rPr lang="en-US" sz="1400" kern="0" dirty="0" smtClean="0"/>
              <a:t>Legal services including:</a:t>
            </a:r>
          </a:p>
          <a:p>
            <a:pPr lvl="1" eaLnBrk="1" hangingPunct="1">
              <a:spcAft>
                <a:spcPct val="25000"/>
              </a:spcAft>
              <a:defRPr/>
            </a:pPr>
            <a:r>
              <a:rPr lang="en-US" sz="1200" kern="0" dirty="0" smtClean="0"/>
              <a:t>Corporate </a:t>
            </a:r>
            <a:r>
              <a:rPr lang="en-US" sz="1200" kern="0" dirty="0"/>
              <a:t>&amp;</a:t>
            </a:r>
            <a:r>
              <a:rPr lang="en-US" sz="1200" kern="0" dirty="0" smtClean="0"/>
              <a:t> Transactions</a:t>
            </a:r>
          </a:p>
          <a:p>
            <a:pPr lvl="1" eaLnBrk="1" hangingPunct="1">
              <a:spcAft>
                <a:spcPct val="25000"/>
              </a:spcAft>
              <a:defRPr/>
            </a:pPr>
            <a:r>
              <a:rPr lang="en-US" sz="1200" kern="0" dirty="0" smtClean="0"/>
              <a:t>Government &amp; Regulatory</a:t>
            </a:r>
          </a:p>
          <a:p>
            <a:pPr lvl="1" eaLnBrk="1" hangingPunct="1">
              <a:spcAft>
                <a:spcPct val="25000"/>
              </a:spcAft>
              <a:defRPr/>
            </a:pPr>
            <a:r>
              <a:rPr lang="en-US" sz="1200" kern="0" dirty="0" smtClean="0"/>
              <a:t>Intellectual Property</a:t>
            </a:r>
          </a:p>
          <a:p>
            <a:pPr lvl="1" eaLnBrk="1" hangingPunct="1">
              <a:spcAft>
                <a:spcPct val="25000"/>
              </a:spcAft>
              <a:defRPr/>
            </a:pPr>
            <a:r>
              <a:rPr lang="en-US" sz="1200" kern="0" dirty="0" smtClean="0"/>
              <a:t>Litigation</a:t>
            </a:r>
          </a:p>
          <a:p>
            <a:pPr eaLnBrk="1" hangingPunct="1">
              <a:spcAft>
                <a:spcPct val="25000"/>
              </a:spcAft>
              <a:defRPr/>
            </a:pPr>
            <a:r>
              <a:rPr lang="en-US" sz="1400" kern="0" dirty="0" smtClean="0"/>
              <a:t>Industry-focused:</a:t>
            </a:r>
          </a:p>
          <a:p>
            <a:pPr marL="403225" indent="-174625" eaLnBrk="1" hangingPunct="1">
              <a:spcAft>
                <a:spcPct val="25000"/>
              </a:spcAft>
              <a:buClr>
                <a:schemeClr val="tx1"/>
              </a:buClr>
              <a:buFont typeface="Symbol" pitchFamily="18" charset="2"/>
              <a:buChar char=""/>
              <a:defRPr/>
            </a:pPr>
            <a:r>
              <a:rPr lang="en-US" sz="1200" kern="0" dirty="0" smtClean="0"/>
              <a:t>Advertising, Marketing &amp; Media</a:t>
            </a:r>
          </a:p>
          <a:p>
            <a:pPr marL="403225" indent="-174625" eaLnBrk="1" hangingPunct="1">
              <a:spcAft>
                <a:spcPct val="25000"/>
              </a:spcAft>
              <a:buClr>
                <a:schemeClr val="tx1"/>
              </a:buClr>
              <a:buFont typeface="Symbol" pitchFamily="18" charset="2"/>
              <a:buChar char=""/>
              <a:defRPr/>
            </a:pPr>
            <a:r>
              <a:rPr lang="en-US" sz="1200" kern="0" dirty="0" smtClean="0"/>
              <a:t>Consumer Products</a:t>
            </a:r>
          </a:p>
          <a:p>
            <a:pPr marL="403225" indent="-174625" eaLnBrk="1" hangingPunct="1">
              <a:spcAft>
                <a:spcPct val="25000"/>
              </a:spcAft>
              <a:buClr>
                <a:schemeClr val="tx1"/>
              </a:buClr>
              <a:buFont typeface="Symbol" pitchFamily="18" charset="2"/>
              <a:buChar char=""/>
              <a:defRPr/>
            </a:pPr>
            <a:r>
              <a:rPr lang="en-US" sz="1200" kern="0" dirty="0" smtClean="0"/>
              <a:t>Energy, Environment &amp; Natural Resources</a:t>
            </a:r>
          </a:p>
          <a:p>
            <a:pPr marL="403225" indent="-174625" eaLnBrk="1" hangingPunct="1">
              <a:spcAft>
                <a:spcPct val="25000"/>
              </a:spcAft>
              <a:buClr>
                <a:schemeClr val="tx1"/>
              </a:buClr>
              <a:buFont typeface="Symbol" pitchFamily="18" charset="2"/>
              <a:buChar char=""/>
              <a:defRPr/>
            </a:pPr>
            <a:r>
              <a:rPr lang="en-US" sz="1200" kern="0" dirty="0" smtClean="0"/>
              <a:t>Entertainment &amp; Digital Media</a:t>
            </a:r>
          </a:p>
          <a:p>
            <a:pPr marL="403225" indent="-174625" eaLnBrk="1" hangingPunct="1">
              <a:spcAft>
                <a:spcPct val="25000"/>
              </a:spcAft>
              <a:buClr>
                <a:schemeClr val="tx1"/>
              </a:buClr>
              <a:buFont typeface="Symbol" pitchFamily="18" charset="2"/>
              <a:buChar char=""/>
              <a:defRPr/>
            </a:pPr>
            <a:r>
              <a:rPr lang="en-US" sz="1200" kern="0" dirty="0" smtClean="0"/>
              <a:t>Financial Services</a:t>
            </a:r>
          </a:p>
          <a:p>
            <a:pPr marL="403225" indent="-174625" eaLnBrk="1" hangingPunct="1">
              <a:spcAft>
                <a:spcPct val="25000"/>
              </a:spcAft>
              <a:buClr>
                <a:schemeClr val="tx1"/>
              </a:buClr>
              <a:buFont typeface="Symbol" pitchFamily="18" charset="2"/>
              <a:buChar char=""/>
              <a:defRPr/>
            </a:pPr>
            <a:r>
              <a:rPr lang="en-US" sz="1200" kern="0" dirty="0" smtClean="0"/>
              <a:t>Healthcare and Pharmaceutical</a:t>
            </a:r>
          </a:p>
          <a:p>
            <a:pPr marL="403225" indent="-174625" eaLnBrk="1" hangingPunct="1">
              <a:spcAft>
                <a:spcPct val="25000"/>
              </a:spcAft>
              <a:buClr>
                <a:schemeClr val="tx1"/>
              </a:buClr>
              <a:buFont typeface="Symbol" pitchFamily="18" charset="2"/>
              <a:buChar char=""/>
              <a:defRPr/>
            </a:pPr>
            <a:r>
              <a:rPr lang="en-US" sz="1200" kern="0" dirty="0" smtClean="0"/>
              <a:t>Real Estate</a:t>
            </a:r>
          </a:p>
          <a:p>
            <a:pPr marL="403225" indent="-174625" eaLnBrk="1" hangingPunct="1">
              <a:spcAft>
                <a:spcPct val="25000"/>
              </a:spcAft>
              <a:buClr>
                <a:schemeClr val="tx1"/>
              </a:buClr>
              <a:buFont typeface="Symbol" pitchFamily="18" charset="2"/>
              <a:buChar char=""/>
              <a:defRPr/>
            </a:pPr>
            <a:r>
              <a:rPr lang="en-US" sz="1200" kern="0" dirty="0" smtClean="0"/>
              <a:t>Technology</a:t>
            </a:r>
            <a:endParaRPr lang="en-US" sz="1200" kern="0" dirty="0"/>
          </a:p>
        </p:txBody>
      </p:sp>
      <p:sp>
        <p:nvSpPr>
          <p:cNvPr id="4102" name="Text Box 73"/>
          <p:cNvSpPr txBox="1">
            <a:spLocks noChangeArrowheads="1"/>
          </p:cNvSpPr>
          <p:nvPr/>
        </p:nvSpPr>
        <p:spPr bwMode="auto">
          <a:xfrm>
            <a:off x="3721100" y="4343400"/>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defTabSz="22860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defTabSz="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defTabSz="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defTabSz="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defTabSz="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r>
              <a:rPr lang="en-US" altLang="en-US" sz="1100" b="1">
                <a:solidFill>
                  <a:srgbClr val="000000"/>
                </a:solidFill>
                <a:ea typeface="ＭＳ Ｐゴシック" pitchFamily="34" charset="-128"/>
              </a:rPr>
              <a:t>Chicago</a:t>
            </a:r>
          </a:p>
        </p:txBody>
      </p:sp>
      <p:sp>
        <p:nvSpPr>
          <p:cNvPr id="4103" name="Rectangle 1044"/>
          <p:cNvSpPr>
            <a:spLocks noChangeArrowheads="1"/>
          </p:cNvSpPr>
          <p:nvPr/>
        </p:nvSpPr>
        <p:spPr bwMode="auto">
          <a:xfrm>
            <a:off x="4419600" y="4383088"/>
            <a:ext cx="119063" cy="1127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50000"/>
              </a:spcAft>
              <a:buClr>
                <a:schemeClr val="tx2"/>
              </a:buClr>
              <a:buFont typeface="Wingdings" pitchFamily="2" charset="2"/>
              <a:buChar char="§"/>
              <a:defRPr sz="2000">
                <a:solidFill>
                  <a:schemeClr val="tx1"/>
                </a:solidFill>
                <a:latin typeface="Arial" pitchFamily="34" charset="0"/>
              </a:defRPr>
            </a:lvl1pPr>
            <a:lvl2pPr marL="742950" indent="-285750"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lnSpc>
                <a:spcPct val="80000"/>
              </a:lnSpc>
              <a:spcBef>
                <a:spcPct val="10000"/>
              </a:spcBef>
              <a:spcAft>
                <a:spcPct val="10000"/>
              </a:spcAft>
              <a:buClrTx/>
              <a:buFontTx/>
              <a:buNone/>
            </a:pPr>
            <a:endParaRPr lang="en-US" altLang="en-US" sz="1100">
              <a:solidFill>
                <a:srgbClr val="000000"/>
              </a:solidFill>
              <a:ea typeface="ＭＳ Ｐゴシック" pitchFamily="34" charset="-128"/>
            </a:endParaRPr>
          </a:p>
        </p:txBody>
      </p:sp>
      <p:sp>
        <p:nvSpPr>
          <p:cNvPr id="4104" name="Rectangle 85"/>
          <p:cNvSpPr>
            <a:spLocks noChangeArrowheads="1"/>
          </p:cNvSpPr>
          <p:nvPr/>
        </p:nvSpPr>
        <p:spPr bwMode="auto">
          <a:xfrm>
            <a:off x="533400" y="1219200"/>
            <a:ext cx="8763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4" tIns="0" rIns="101854" bIns="50927">
            <a:spAutoFit/>
          </a:bodyPr>
          <a:lstStyle>
            <a:lvl1pPr defTabSz="1019175" eaLnBrk="0" hangingPunct="0">
              <a:spcAft>
                <a:spcPct val="50000"/>
              </a:spcAft>
              <a:buClr>
                <a:schemeClr val="tx2"/>
              </a:buClr>
              <a:buFont typeface="Wingdings" pitchFamily="2" charset="2"/>
              <a:buChar char="§"/>
              <a:defRPr sz="2000">
                <a:solidFill>
                  <a:schemeClr val="tx1"/>
                </a:solidFill>
                <a:latin typeface="Arial" pitchFamily="34" charset="0"/>
              </a:defRPr>
            </a:lvl1pPr>
            <a:lvl2pPr marL="471488" indent="-185738" defTabSz="1019175" eaLnBrk="0" hangingPunct="0">
              <a:spcAft>
                <a:spcPct val="50000"/>
              </a:spcAft>
              <a:buClr>
                <a:schemeClr val="bg2"/>
              </a:buClr>
              <a:buFont typeface="Arial" pitchFamily="34" charset="0"/>
              <a:buChar char="–"/>
              <a:defRPr>
                <a:solidFill>
                  <a:schemeClr val="tx1"/>
                </a:solidFill>
                <a:latin typeface="Arial" pitchFamily="34" charset="0"/>
              </a:defRPr>
            </a:lvl2pPr>
            <a:lvl3pPr marL="1143000" indent="-228600" defTabSz="1019175" eaLnBrk="0" hangingPunct="0">
              <a:spcAft>
                <a:spcPct val="50000"/>
              </a:spcAft>
              <a:buClr>
                <a:schemeClr val="tx1"/>
              </a:buClr>
              <a:buFont typeface="Wingdings" pitchFamily="2" charset="2"/>
              <a:buChar char="§"/>
              <a:defRPr sz="1600">
                <a:solidFill>
                  <a:schemeClr val="tx1"/>
                </a:solidFill>
                <a:latin typeface="Arial" pitchFamily="34" charset="0"/>
              </a:defRPr>
            </a:lvl3pPr>
            <a:lvl4pPr marL="1600200" indent="-228600" defTabSz="1019175" eaLnBrk="0" hangingPunct="0">
              <a:spcAft>
                <a:spcPct val="50000"/>
              </a:spcAft>
              <a:buClr>
                <a:srgbClr val="5C5E66"/>
              </a:buClr>
              <a:buFont typeface="Arial" pitchFamily="34" charset="0"/>
              <a:buChar char="–"/>
              <a:defRPr sz="1600">
                <a:solidFill>
                  <a:schemeClr val="tx1"/>
                </a:solidFill>
                <a:latin typeface="Arial" pitchFamily="34" charset="0"/>
              </a:defRPr>
            </a:lvl4pPr>
            <a:lvl5pPr marL="2057400" indent="-228600" defTabSz="1019175" eaLnBrk="0" hangingPunct="0">
              <a:spcAft>
                <a:spcPct val="50000"/>
              </a:spcAft>
              <a:buClr>
                <a:schemeClr val="bg2"/>
              </a:buClr>
              <a:buFont typeface="Arial" pitchFamily="34" charset="0"/>
              <a:buChar char="▪"/>
              <a:defRPr sz="1600">
                <a:solidFill>
                  <a:schemeClr val="tx1"/>
                </a:solidFill>
                <a:latin typeface="Arial" pitchFamily="34" charset="0"/>
              </a:defRPr>
            </a:lvl5pPr>
            <a:lvl6pPr marL="2514600" indent="-228600" defTabSz="1019175"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6pPr>
            <a:lvl7pPr marL="2971800" indent="-228600" defTabSz="1019175"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7pPr>
            <a:lvl8pPr marL="3429000" indent="-228600" defTabSz="1019175"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8pPr>
            <a:lvl9pPr marL="3886200" indent="-228600" defTabSz="1019175" eaLnBrk="0" fontAlgn="base" hangingPunct="0">
              <a:spcBef>
                <a:spcPct val="0"/>
              </a:spcBef>
              <a:spcAft>
                <a:spcPct val="50000"/>
              </a:spcAft>
              <a:buClr>
                <a:schemeClr val="bg2"/>
              </a:buClr>
              <a:buFont typeface="Arial" pitchFamily="34" charset="0"/>
              <a:buChar char="▪"/>
              <a:defRPr sz="1600">
                <a:solidFill>
                  <a:schemeClr val="tx1"/>
                </a:solidFill>
                <a:latin typeface="Arial" pitchFamily="34" charset="0"/>
              </a:defRPr>
            </a:lvl9pPr>
          </a:lstStyle>
          <a:p>
            <a:pPr eaLnBrk="1" hangingPunct="1">
              <a:buFont typeface="Wingdings" pitchFamily="2" charset="2"/>
              <a:buNone/>
            </a:pPr>
            <a:r>
              <a:rPr lang="en-US" altLang="en-US" sz="1600" b="1"/>
              <a:t>Manatt, Phelps &amp; Phillips, LLP</a:t>
            </a:r>
            <a:r>
              <a:rPr lang="en-US" altLang="en-US" sz="1600"/>
              <a:t> is a multidisciplinary, integrated national professional services firm known for quality and an extraordinary commitment to clients. We are keenly focused on specific industry sectors, providing legal and consulting capabilities at the very highest levels to achieve our clients’ business objectives.</a:t>
            </a:r>
          </a:p>
        </p:txBody>
      </p:sp>
      <p:sp>
        <p:nvSpPr>
          <p:cNvPr id="32"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63438061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Governors/State Legislatures Roundup (</a:t>
            </a:r>
            <a:r>
              <a:rPr lang="en-US" dirty="0" err="1" smtClean="0"/>
              <a:t>con’t</a:t>
            </a:r>
            <a:r>
              <a:rPr lang="en-US" dirty="0" smtClean="0"/>
              <a:t>)</a:t>
            </a:r>
            <a:endParaRPr lang="en-US" dirty="0"/>
          </a:p>
        </p:txBody>
      </p:sp>
      <p:sp>
        <p:nvSpPr>
          <p:cNvPr id="2" name="Content Placeholder 1"/>
          <p:cNvSpPr>
            <a:spLocks noGrp="1"/>
          </p:cNvSpPr>
          <p:nvPr>
            <p:ph idx="1"/>
          </p:nvPr>
        </p:nvSpPr>
        <p:spPr>
          <a:xfrm>
            <a:off x="460501" y="1295400"/>
            <a:ext cx="9144000" cy="5334000"/>
          </a:xfrm>
        </p:spPr>
        <p:txBody>
          <a:bodyPr/>
          <a:lstStyle/>
          <a:p>
            <a:pPr lvl="0"/>
            <a:r>
              <a:rPr lang="en-US" dirty="0"/>
              <a:t>Federal implications</a:t>
            </a:r>
          </a:p>
          <a:p>
            <a:pPr lvl="1"/>
            <a:r>
              <a:rPr lang="en-US" dirty="0"/>
              <a:t>Medicaid expansion</a:t>
            </a:r>
          </a:p>
          <a:p>
            <a:pPr lvl="0"/>
            <a:r>
              <a:rPr lang="en-US" dirty="0"/>
              <a:t>Redistricting implications post 2020 </a:t>
            </a:r>
            <a:r>
              <a:rPr lang="en-US" dirty="0" smtClean="0"/>
              <a:t>census</a:t>
            </a:r>
          </a:p>
          <a:p>
            <a:pPr lvl="0"/>
            <a:r>
              <a:rPr lang="en-US" dirty="0" smtClean="0"/>
              <a:t>Democrats gain a majority of state attorney general offices </a:t>
            </a:r>
            <a:endParaRPr lang="en-US" dirty="0"/>
          </a:p>
          <a:p>
            <a:pPr lvl="0"/>
            <a:r>
              <a:rPr lang="en-US" dirty="0"/>
              <a:t>Ballot initiatives</a:t>
            </a:r>
          </a:p>
          <a:p>
            <a:pPr lvl="1"/>
            <a:r>
              <a:rPr lang="en-US" dirty="0"/>
              <a:t>Florida’s voter rights restoration </a:t>
            </a:r>
            <a:r>
              <a:rPr lang="en-US" dirty="0" smtClean="0"/>
              <a:t>measure.</a:t>
            </a:r>
            <a:endParaRPr lang="en-US" dirty="0"/>
          </a:p>
          <a:p>
            <a:pPr lvl="2"/>
            <a:r>
              <a:rPr lang="en-US" dirty="0"/>
              <a:t>1.5 million people with felony convictions can now cast a ballot</a:t>
            </a:r>
            <a:r>
              <a:rPr lang="en-US" dirty="0" smtClean="0"/>
              <a:t>.</a:t>
            </a:r>
            <a:endParaRPr lang="en-US" dirty="0"/>
          </a:p>
          <a:p>
            <a:pPr lvl="1"/>
            <a:r>
              <a:rPr lang="en-US" dirty="0"/>
              <a:t>California: Gas tax and rent control both </a:t>
            </a:r>
            <a:r>
              <a:rPr lang="en-US" dirty="0" smtClean="0"/>
              <a:t>fail.</a:t>
            </a:r>
            <a:endParaRPr lang="en-US" dirty="0"/>
          </a:p>
          <a:p>
            <a:pPr lvl="1"/>
            <a:r>
              <a:rPr lang="en-US" dirty="0"/>
              <a:t>Cannabis: Utah, Michigan and Missouri vote yes.  North Dakota says no. </a:t>
            </a:r>
          </a:p>
          <a:p>
            <a:pPr lvl="1"/>
            <a:r>
              <a:rPr lang="en-US" dirty="0"/>
              <a:t>A Jim Crow relic (non-unanimous jury verdicts) goes down in </a:t>
            </a:r>
            <a:r>
              <a:rPr lang="en-US" dirty="0" smtClean="0"/>
              <a:t>Louisiana.</a:t>
            </a:r>
            <a:endParaRPr lang="en-US" dirty="0"/>
          </a:p>
          <a:p>
            <a:pPr lvl="1"/>
            <a:r>
              <a:rPr lang="en-US" dirty="0"/>
              <a:t>Voting rights advocates score victories in Colorado, Michigan, Maryland, Missouri and Nevada.</a:t>
            </a:r>
          </a:p>
          <a:p>
            <a:pPr lvl="1"/>
            <a:r>
              <a:rPr lang="en-US" dirty="0"/>
              <a:t>Minimum wage hikes in Arkansas and </a:t>
            </a:r>
            <a:r>
              <a:rPr lang="en-US" dirty="0" smtClean="0"/>
              <a:t>Missouri.</a:t>
            </a:r>
            <a:endParaRPr lang="en-US" dirty="0"/>
          </a:p>
        </p:txBody>
      </p:sp>
      <p:sp>
        <p:nvSpPr>
          <p:cNvPr id="17"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325255692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501572"/>
            <a:ext cx="8763000" cy="441403"/>
          </a:xfrm>
        </p:spPr>
        <p:txBody>
          <a:bodyPr/>
          <a:lstStyle/>
          <a:p>
            <a:pPr eaLnBrk="1" hangingPunct="1"/>
            <a:r>
              <a:rPr lang="en-US" altLang="en-US" dirty="0" smtClean="0"/>
              <a:t>Agenda</a:t>
            </a:r>
          </a:p>
        </p:txBody>
      </p:sp>
      <p:graphicFrame>
        <p:nvGraphicFramePr>
          <p:cNvPr id="22" name="Group 4"/>
          <p:cNvGraphicFramePr>
            <a:graphicFrameLocks noGrp="1"/>
          </p:cNvGraphicFramePr>
          <p:nvPr>
            <p:extLst>
              <p:ext uri="{D42A27DB-BD31-4B8C-83A1-F6EECF244321}">
                <p14:modId xmlns:p14="http://schemas.microsoft.com/office/powerpoint/2010/main" val="3306525669"/>
              </p:ext>
            </p:extLst>
          </p:nvPr>
        </p:nvGraphicFramePr>
        <p:xfrm>
          <a:off x="2743200" y="1447800"/>
          <a:ext cx="4572000" cy="4617863"/>
        </p:xfrm>
        <a:graphic>
          <a:graphicData uri="http://schemas.openxmlformats.org/drawingml/2006/table">
            <a:tbl>
              <a:tblPr/>
              <a:tblGrid>
                <a:gridCol w="4572000"/>
              </a:tblGrid>
              <a:tr h="22859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Welcome</a:t>
                      </a: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House Results – Democrats take over</a:t>
                      </a:r>
                    </a:p>
                  </a:txBody>
                  <a:tcPr marT="45701" marB="45701" horzOverflow="overflow">
                    <a:lnL>
                      <a:noFill/>
                    </a:lnL>
                    <a:lnR>
                      <a:noFill/>
                    </a:lnR>
                    <a:lnT>
                      <a:noFill/>
                    </a:lnT>
                    <a:lnB>
                      <a:noFill/>
                    </a:lnB>
                    <a:lnTlToBr>
                      <a:noFill/>
                    </a:lnTlToBr>
                    <a:lnBlToTr>
                      <a:noFill/>
                    </a:lnBlToTr>
                    <a:noFill/>
                  </a:tcPr>
                </a:tc>
              </a:tr>
              <a:tr h="198158">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Senate Results – Republicans hold</a:t>
                      </a:r>
                      <a:endParaRPr kumimoji="0" lang="en-US" sz="1600" b="0" i="1" u="none" strike="noStrike" kern="1200" cap="none" normalizeH="0" baseline="0" dirty="0" smtClean="0">
                        <a:ln>
                          <a:noFill/>
                        </a:ln>
                        <a:solidFill>
                          <a:schemeClr val="tx1"/>
                        </a:solidFill>
                        <a:effectLst/>
                        <a:latin typeface="Georgia" charset="0"/>
                        <a:ea typeface="+mn-ea"/>
                        <a:cs typeface="+mn-cs"/>
                      </a:endParaRP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Governor/State Legislature Roundup</a:t>
                      </a:r>
                    </a:p>
                  </a:txBody>
                  <a:tcPr marT="45701" marB="45701" horzOverflow="overflow">
                    <a:lnL>
                      <a:noFill/>
                    </a:lnL>
                    <a:lnR>
                      <a:noFill/>
                    </a:lnR>
                    <a:lnT>
                      <a:noFill/>
                    </a:lnT>
                    <a:lnB>
                      <a:noFill/>
                    </a:lnB>
                    <a:lnTlToBr>
                      <a:noFill/>
                    </a:lnTlToBr>
                    <a:lnBlToTr>
                      <a:noFill/>
                    </a:lnBlToTr>
                    <a:noFill/>
                  </a:tcPr>
                </a:tc>
              </a:tr>
              <a:tr h="137274">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1" i="0" u="none" strike="noStrike" kern="1200" cap="none" normalizeH="0" baseline="0" dirty="0" smtClean="0">
                          <a:ln>
                            <a:noFill/>
                          </a:ln>
                          <a:solidFill>
                            <a:schemeClr val="tx1"/>
                          </a:solidFill>
                          <a:effectLst/>
                          <a:latin typeface="Georgia" charset="0"/>
                          <a:ea typeface="+mn-ea"/>
                          <a:cs typeface="+mn-cs"/>
                        </a:rPr>
                        <a:t>Industry-specific Considerations</a:t>
                      </a:r>
                    </a:p>
                  </a:txBody>
                  <a:tcPr marT="45701" marB="45701" horzOverflow="overflow">
                    <a:lnL>
                      <a:noFill/>
                    </a:lnL>
                    <a:lnR>
                      <a:noFill/>
                    </a:lnR>
                    <a:lnT>
                      <a:noFill/>
                    </a:lnT>
                    <a:lnB>
                      <a:noFill/>
                    </a:lnB>
                    <a:lnTlToBr>
                      <a:noFill/>
                    </a:lnTlToBr>
                    <a:lnBlToTr>
                      <a:noFill/>
                    </a:lnBlToTr>
                    <a:noFill/>
                  </a:tcPr>
                </a:tc>
              </a:tr>
              <a:tr h="137274">
                <a:tc>
                  <a:txBody>
                    <a:bodyPr/>
                    <a:lstStyle/>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Healthcare</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Financial Services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Energy</a:t>
                      </a:r>
                    </a:p>
                  </a:txBody>
                  <a:tcPr marT="45701" marB="45701" horzOverflow="overflow">
                    <a:lnL>
                      <a:noFill/>
                    </a:lnL>
                    <a:lnR>
                      <a:noFill/>
                    </a:lnR>
                    <a:lnT>
                      <a:noFill/>
                    </a:lnT>
                    <a:lnB>
                      <a:noFill/>
                    </a:lnB>
                    <a:lnTlToBr>
                      <a:noFill/>
                    </a:lnTlToBr>
                    <a:lnBlToTr>
                      <a:noFill/>
                    </a:lnBlToTr>
                    <a:noFill/>
                  </a:tcPr>
                </a:tc>
              </a:tr>
              <a:tr h="0">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Policy Spotlights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Trade and Tariffs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Privacy and Data Security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Oversight and Investigations </a:t>
                      </a:r>
                    </a:p>
                  </a:txBody>
                  <a:tcPr marT="45701" marB="45701" horzOverflow="overflow">
                    <a:lnL>
                      <a:noFill/>
                    </a:lnL>
                    <a:lnR>
                      <a:noFill/>
                    </a:lnR>
                    <a:lnT>
                      <a:noFill/>
                    </a:lnT>
                    <a:lnB>
                      <a:noFill/>
                    </a:lnB>
                    <a:lnTlToBr>
                      <a:noFill/>
                    </a:lnTlToBr>
                    <a:lnBlToTr>
                      <a:noFill/>
                    </a:lnBlToTr>
                    <a:noFill/>
                  </a:tcPr>
                </a:tc>
              </a:tr>
              <a:tr h="44236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Q&amp;A/Wrap-Up</a:t>
                      </a:r>
                    </a:p>
                  </a:txBody>
                  <a:tcPr marT="45701" marB="45701" horzOverflow="overflow">
                    <a:lnL>
                      <a:noFill/>
                    </a:lnL>
                    <a:lnR>
                      <a:noFill/>
                    </a:lnR>
                    <a:lnT>
                      <a:noFill/>
                    </a:lnT>
                    <a:lnB>
                      <a:noFill/>
                    </a:lnB>
                    <a:lnTlToBr>
                      <a:noFill/>
                    </a:lnTlToBr>
                    <a:lnBlToTr>
                      <a:noFill/>
                    </a:lnBlToTr>
                    <a:noFill/>
                  </a:tcPr>
                </a:tc>
              </a:tr>
            </a:tbl>
          </a:graphicData>
        </a:graphic>
      </p:graphicFrame>
      <p:sp>
        <p:nvSpPr>
          <p:cNvPr id="6"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175207780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457201" y="4821827"/>
            <a:ext cx="9144000" cy="1961412"/>
          </a:xfrm>
          <a:prstGeom prst="rect">
            <a:avLst/>
          </a:prstGeom>
          <a:solidFill>
            <a:schemeClr val="bg2">
              <a:lumMod val="20000"/>
              <a:lumOff val="80000"/>
            </a:schemeClr>
          </a:solidFill>
          <a:ln>
            <a:noFill/>
          </a:ln>
          <a:effectLst/>
          <a:extLst/>
        </p:spPr>
        <p:txBody>
          <a:bodyPr lIns="91368" tIns="91368" rIns="91368" bIns="91368" rtlCol="0" anchor="ctr" anchorCtr="0">
            <a:noAutofit/>
          </a:bodyPr>
          <a:lstStyle/>
          <a:p>
            <a:pPr algn="ctr" eaLnBrk="1" hangingPunct="1"/>
            <a:endParaRPr lang="en-US" sz="1600" b="1" dirty="0">
              <a:solidFill>
                <a:schemeClr val="bg1"/>
              </a:solidFill>
              <a:latin typeface="+mn-lt"/>
            </a:endParaRPr>
          </a:p>
        </p:txBody>
      </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87110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3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2"/>
            <a:ext cx="158750" cy="158751"/>
          </a:xfrm>
          <a:prstGeom prst="rect">
            <a:avLst/>
          </a:prstGeom>
          <a:solidFill>
            <a:srgbClr val="215C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eaLnBrk="1" hangingPunct="1"/>
            <a:endParaRPr lang="en-US" sz="2800" b="1" dirty="0">
              <a:solidFill>
                <a:schemeClr val="bg1"/>
              </a:solidFill>
              <a:latin typeface="Calibri"/>
              <a:ea typeface="+mj-ea"/>
              <a:cs typeface="+mj-cs"/>
              <a:sym typeface="Calibri"/>
            </a:endParaRPr>
          </a:p>
        </p:txBody>
      </p:sp>
      <p:sp>
        <p:nvSpPr>
          <p:cNvPr id="278530" name="Rectangle 2"/>
          <p:cNvSpPr>
            <a:spLocks noGrp="1" noChangeArrowheads="1"/>
          </p:cNvSpPr>
          <p:nvPr>
            <p:ph type="title"/>
          </p:nvPr>
        </p:nvSpPr>
        <p:spPr>
          <a:xfrm>
            <a:off x="457200" y="501572"/>
            <a:ext cx="8763000" cy="441403"/>
          </a:xfrm>
        </p:spPr>
        <p:txBody>
          <a:bodyPr/>
          <a:lstStyle/>
          <a:p>
            <a:r>
              <a:rPr lang="en-US" dirty="0"/>
              <a:t>What </a:t>
            </a:r>
            <a:r>
              <a:rPr lang="en-US" dirty="0" smtClean="0"/>
              <a:t>Do the Midterm </a:t>
            </a:r>
            <a:r>
              <a:rPr lang="en-US" dirty="0"/>
              <a:t>Elections Mean for Healthcare?</a:t>
            </a:r>
            <a:endParaRPr lang="en-US" altLang="en-US" dirty="0"/>
          </a:p>
        </p:txBody>
      </p:sp>
      <p:sp>
        <p:nvSpPr>
          <p:cNvPr id="17" name="Text Placeholder 16"/>
          <p:cNvSpPr>
            <a:spLocks noGrp="1"/>
          </p:cNvSpPr>
          <p:nvPr>
            <p:ph type="body" sz="quarter" idx="11"/>
          </p:nvPr>
        </p:nvSpPr>
        <p:spPr>
          <a:xfrm>
            <a:off x="457201" y="1143000"/>
            <a:ext cx="9144000" cy="1676400"/>
          </a:xfrm>
        </p:spPr>
        <p:txBody>
          <a:bodyPr>
            <a:normAutofit/>
          </a:bodyPr>
          <a:lstStyle/>
          <a:p>
            <a:r>
              <a:rPr lang="en-US" sz="2400" dirty="0" smtClean="0"/>
              <a:t>On November 15, Manatt Health will present a deep dive webinar on how the midterm election results will impact national and state health policy</a:t>
            </a:r>
            <a:endParaRPr lang="en-US" sz="2400" dirty="0"/>
          </a:p>
        </p:txBody>
      </p:sp>
      <p:sp>
        <p:nvSpPr>
          <p:cNvPr id="278531" name="Rectangle 3"/>
          <p:cNvSpPr>
            <a:spLocks noGrp="1" noChangeArrowheads="1"/>
          </p:cNvSpPr>
          <p:nvPr>
            <p:ph sz="quarter" idx="12"/>
          </p:nvPr>
        </p:nvSpPr>
        <p:spPr>
          <a:xfrm>
            <a:off x="457201" y="2971799"/>
            <a:ext cx="9144000" cy="3886201"/>
          </a:xfrm>
        </p:spPr>
        <p:txBody>
          <a:bodyPr/>
          <a:lstStyle/>
          <a:p>
            <a:pPr>
              <a:spcAft>
                <a:spcPts val="1800"/>
              </a:spcAft>
            </a:pPr>
            <a:r>
              <a:rPr lang="en-US" sz="1800" dirty="0" smtClean="0"/>
              <a:t>House flip </a:t>
            </a:r>
            <a:r>
              <a:rPr lang="en-US" sz="1800" dirty="0"/>
              <a:t>m</a:t>
            </a:r>
            <a:r>
              <a:rPr lang="en-US" sz="1800" dirty="0" smtClean="0"/>
              <a:t>eans a shift in health care priorities</a:t>
            </a:r>
          </a:p>
          <a:p>
            <a:pPr>
              <a:spcAft>
                <a:spcPts val="1800"/>
              </a:spcAft>
            </a:pPr>
            <a:r>
              <a:rPr lang="en-US" sz="1800" dirty="0" smtClean="0"/>
              <a:t>Limited federal legislation addressing Rx pricing and supporting the ACA possible</a:t>
            </a:r>
            <a:endParaRPr lang="en-US" sz="1800" dirty="0"/>
          </a:p>
          <a:p>
            <a:pPr>
              <a:spcAft>
                <a:spcPts val="1800"/>
              </a:spcAft>
            </a:pPr>
            <a:r>
              <a:rPr lang="en-US" sz="1800" dirty="0" smtClean="0"/>
              <a:t>State-level election results are significant for health </a:t>
            </a:r>
            <a:r>
              <a:rPr lang="en-US" sz="1800" dirty="0"/>
              <a:t>p</a:t>
            </a:r>
            <a:r>
              <a:rPr lang="en-US" sz="1800" dirty="0" smtClean="0"/>
              <a:t>olicy, particularly Medicaid expansion</a:t>
            </a:r>
            <a:endParaRPr lang="en-US" sz="1800" dirty="0"/>
          </a:p>
        </p:txBody>
      </p:sp>
      <p:sp>
        <p:nvSpPr>
          <p:cNvPr id="13" name="TextBox 12"/>
          <p:cNvSpPr txBox="1"/>
          <p:nvPr/>
        </p:nvSpPr>
        <p:spPr>
          <a:xfrm>
            <a:off x="7511494" y="6381690"/>
            <a:ext cx="2089707" cy="400110"/>
          </a:xfrm>
          <a:prstGeom prst="rect">
            <a:avLst/>
          </a:prstGeom>
          <a:noFill/>
        </p:spPr>
        <p:txBody>
          <a:bodyPr wrap="square" rtlCol="0">
            <a:spAutoFit/>
          </a:bodyPr>
          <a:lstStyle/>
          <a:p>
            <a:pPr algn="ctr"/>
            <a:r>
              <a:rPr lang="en-US" sz="2000" b="1" dirty="0">
                <a:latin typeface="+mn-lt"/>
              </a:rPr>
              <a:t>Drug Pricing</a:t>
            </a:r>
          </a:p>
        </p:txBody>
      </p:sp>
      <p:sp>
        <p:nvSpPr>
          <p:cNvPr id="20" name="TextBox 19"/>
          <p:cNvSpPr txBox="1"/>
          <p:nvPr/>
        </p:nvSpPr>
        <p:spPr>
          <a:xfrm>
            <a:off x="501093" y="6381690"/>
            <a:ext cx="2089707" cy="400110"/>
          </a:xfrm>
          <a:prstGeom prst="rect">
            <a:avLst/>
          </a:prstGeom>
          <a:noFill/>
        </p:spPr>
        <p:txBody>
          <a:bodyPr wrap="square" rtlCol="0">
            <a:spAutoFit/>
          </a:bodyPr>
          <a:lstStyle/>
          <a:p>
            <a:pPr algn="ctr"/>
            <a:r>
              <a:rPr lang="en-US" sz="2000" b="1" dirty="0">
                <a:latin typeface="+mn-lt"/>
              </a:rPr>
              <a:t>Medicaid</a:t>
            </a:r>
          </a:p>
        </p:txBody>
      </p:sp>
      <p:sp>
        <p:nvSpPr>
          <p:cNvPr id="38" name="TextBox 37"/>
          <p:cNvSpPr txBox="1"/>
          <p:nvPr/>
        </p:nvSpPr>
        <p:spPr>
          <a:xfrm>
            <a:off x="2863293" y="6412468"/>
            <a:ext cx="2089707" cy="369332"/>
          </a:xfrm>
          <a:prstGeom prst="rect">
            <a:avLst/>
          </a:prstGeom>
          <a:noFill/>
        </p:spPr>
        <p:txBody>
          <a:bodyPr wrap="square" rtlCol="0">
            <a:spAutoFit/>
          </a:bodyPr>
          <a:lstStyle/>
          <a:p>
            <a:pPr algn="ctr"/>
            <a:r>
              <a:rPr lang="en-US" sz="1800" b="1" dirty="0">
                <a:latin typeface="+mn-lt"/>
              </a:rPr>
              <a:t>Individual Market</a:t>
            </a:r>
          </a:p>
        </p:txBody>
      </p:sp>
      <p:sp>
        <p:nvSpPr>
          <p:cNvPr id="46" name="TextBox 45"/>
          <p:cNvSpPr txBox="1"/>
          <p:nvPr/>
        </p:nvSpPr>
        <p:spPr>
          <a:xfrm>
            <a:off x="5044363" y="6381690"/>
            <a:ext cx="2499437" cy="400110"/>
          </a:xfrm>
          <a:prstGeom prst="rect">
            <a:avLst/>
          </a:prstGeom>
          <a:noFill/>
        </p:spPr>
        <p:txBody>
          <a:bodyPr wrap="square" rtlCol="0">
            <a:spAutoFit/>
          </a:bodyPr>
          <a:lstStyle/>
          <a:p>
            <a:pPr algn="ctr"/>
            <a:r>
              <a:rPr lang="en-US" sz="2000" b="1" dirty="0" smtClean="0">
                <a:latin typeface="+mn-lt"/>
              </a:rPr>
              <a:t>Health Reform </a:t>
            </a:r>
            <a:endParaRPr lang="en-US" sz="2000" b="1" dirty="0">
              <a:latin typeface="+mn-lt"/>
            </a:endParaRPr>
          </a:p>
        </p:txBody>
      </p:sp>
      <p:grpSp>
        <p:nvGrpSpPr>
          <p:cNvPr id="4" name="Group 3"/>
          <p:cNvGrpSpPr/>
          <p:nvPr/>
        </p:nvGrpSpPr>
        <p:grpSpPr>
          <a:xfrm>
            <a:off x="8167340" y="5638800"/>
            <a:ext cx="731520" cy="731520"/>
            <a:chOff x="8424306" y="5612849"/>
            <a:chExt cx="640080" cy="640080"/>
          </a:xfrm>
        </p:grpSpPr>
        <p:sp>
          <p:nvSpPr>
            <p:cNvPr id="8" name="Oval 7"/>
            <p:cNvSpPr/>
            <p:nvPr/>
          </p:nvSpPr>
          <p:spPr bwMode="auto">
            <a:xfrm>
              <a:off x="8424306" y="5612849"/>
              <a:ext cx="640080" cy="640080"/>
            </a:xfrm>
            <a:prstGeom prst="ellipse">
              <a:avLst/>
            </a:prstGeom>
            <a:solidFill>
              <a:schemeClr val="tx2">
                <a:lumMod val="20000"/>
                <a:lumOff val="80000"/>
              </a:schemeClr>
            </a:solidFill>
            <a:ln w="57150"/>
            <a:extLst/>
          </p:spPr>
          <p:style>
            <a:lnRef idx="2">
              <a:schemeClr val="accent1"/>
            </a:lnRef>
            <a:fillRef idx="1">
              <a:schemeClr val="lt1"/>
            </a:fillRef>
            <a:effectRef idx="0">
              <a:schemeClr val="accent1"/>
            </a:effectRef>
            <a:fontRef idx="minor">
              <a:schemeClr val="dk1"/>
            </a:fontRef>
          </p:style>
          <p:txBody>
            <a:bodyPr lIns="91440" tIns="91440" rIns="91440" bIns="91440" rtlCol="0" anchor="ctr" anchorCtr="0">
              <a:noAutofit/>
            </a:bodyPr>
            <a:lstStyle/>
            <a:p>
              <a:pPr algn="ctr" eaLnBrk="1" hangingPunct="1"/>
              <a:endParaRPr lang="en-US" sz="1600" b="1" dirty="0">
                <a:solidFill>
                  <a:schemeClr val="bg1"/>
                </a:solidFill>
              </a:endParaRPr>
            </a:p>
          </p:txBody>
        </p:sp>
        <p:grpSp>
          <p:nvGrpSpPr>
            <p:cNvPr id="9" name="Group 8"/>
            <p:cNvGrpSpPr>
              <a:grpSpLocks noChangeAspect="1"/>
            </p:cNvGrpSpPr>
            <p:nvPr/>
          </p:nvGrpSpPr>
          <p:grpSpPr>
            <a:xfrm>
              <a:off x="8572017" y="5714019"/>
              <a:ext cx="344658" cy="399406"/>
              <a:chOff x="9715500" y="2884488"/>
              <a:chExt cx="879475" cy="1019175"/>
            </a:xfrm>
            <a:solidFill>
              <a:schemeClr val="bg2">
                <a:lumMod val="75000"/>
              </a:schemeClr>
            </a:solidFill>
          </p:grpSpPr>
          <p:sp>
            <p:nvSpPr>
              <p:cNvPr id="10" name="Freeform 49"/>
              <p:cNvSpPr>
                <a:spLocks noEditPoints="1"/>
              </p:cNvSpPr>
              <p:nvPr/>
            </p:nvSpPr>
            <p:spPr bwMode="auto">
              <a:xfrm>
                <a:off x="9715500" y="3097213"/>
                <a:ext cx="879475" cy="806450"/>
              </a:xfrm>
              <a:custGeom>
                <a:avLst/>
                <a:gdLst>
                  <a:gd name="T0" fmla="*/ 6 w 554"/>
                  <a:gd name="T1" fmla="*/ 6 h 508"/>
                  <a:gd name="T2" fmla="*/ 0 w 554"/>
                  <a:gd name="T3" fmla="*/ 486 h 508"/>
                  <a:gd name="T4" fmla="*/ 22 w 554"/>
                  <a:gd name="T5" fmla="*/ 508 h 508"/>
                  <a:gd name="T6" fmla="*/ 546 w 554"/>
                  <a:gd name="T7" fmla="*/ 502 h 508"/>
                  <a:gd name="T8" fmla="*/ 554 w 554"/>
                  <a:gd name="T9" fmla="*/ 22 h 508"/>
                  <a:gd name="T10" fmla="*/ 530 w 554"/>
                  <a:gd name="T11" fmla="*/ 0 h 508"/>
                  <a:gd name="T12" fmla="*/ 462 w 554"/>
                  <a:gd name="T13" fmla="*/ 30 h 508"/>
                  <a:gd name="T14" fmla="*/ 472 w 554"/>
                  <a:gd name="T15" fmla="*/ 48 h 508"/>
                  <a:gd name="T16" fmla="*/ 476 w 554"/>
                  <a:gd name="T17" fmla="*/ 78 h 508"/>
                  <a:gd name="T18" fmla="*/ 456 w 554"/>
                  <a:gd name="T19" fmla="*/ 108 h 508"/>
                  <a:gd name="T20" fmla="*/ 428 w 554"/>
                  <a:gd name="T21" fmla="*/ 118 h 508"/>
                  <a:gd name="T22" fmla="*/ 394 w 554"/>
                  <a:gd name="T23" fmla="*/ 102 h 508"/>
                  <a:gd name="T24" fmla="*/ 380 w 554"/>
                  <a:gd name="T25" fmla="*/ 68 h 508"/>
                  <a:gd name="T26" fmla="*/ 386 w 554"/>
                  <a:gd name="T27" fmla="*/ 44 h 508"/>
                  <a:gd name="T28" fmla="*/ 380 w 554"/>
                  <a:gd name="T29" fmla="*/ 0 h 508"/>
                  <a:gd name="T30" fmla="*/ 166 w 554"/>
                  <a:gd name="T31" fmla="*/ 24 h 508"/>
                  <a:gd name="T32" fmla="*/ 170 w 554"/>
                  <a:gd name="T33" fmla="*/ 50 h 508"/>
                  <a:gd name="T34" fmla="*/ 172 w 554"/>
                  <a:gd name="T35" fmla="*/ 78 h 508"/>
                  <a:gd name="T36" fmla="*/ 152 w 554"/>
                  <a:gd name="T37" fmla="*/ 108 h 508"/>
                  <a:gd name="T38" fmla="*/ 126 w 554"/>
                  <a:gd name="T39" fmla="*/ 118 h 508"/>
                  <a:gd name="T40" fmla="*/ 92 w 554"/>
                  <a:gd name="T41" fmla="*/ 102 h 508"/>
                  <a:gd name="T42" fmla="*/ 76 w 554"/>
                  <a:gd name="T43" fmla="*/ 68 h 508"/>
                  <a:gd name="T44" fmla="*/ 86 w 554"/>
                  <a:gd name="T45" fmla="*/ 40 h 508"/>
                  <a:gd name="T46" fmla="*/ 98 w 554"/>
                  <a:gd name="T47" fmla="*/ 0 h 508"/>
                  <a:gd name="T48" fmla="*/ 180 w 554"/>
                  <a:gd name="T49" fmla="*/ 160 h 508"/>
                  <a:gd name="T50" fmla="*/ 298 w 554"/>
                  <a:gd name="T51" fmla="*/ 164 h 508"/>
                  <a:gd name="T52" fmla="*/ 322 w 554"/>
                  <a:gd name="T53" fmla="*/ 178 h 508"/>
                  <a:gd name="T54" fmla="*/ 338 w 554"/>
                  <a:gd name="T55" fmla="*/ 202 h 508"/>
                  <a:gd name="T56" fmla="*/ 342 w 554"/>
                  <a:gd name="T57" fmla="*/ 246 h 508"/>
                  <a:gd name="T58" fmla="*/ 328 w 554"/>
                  <a:gd name="T59" fmla="*/ 282 h 508"/>
                  <a:gd name="T60" fmla="*/ 322 w 554"/>
                  <a:gd name="T61" fmla="*/ 336 h 508"/>
                  <a:gd name="T62" fmla="*/ 342 w 554"/>
                  <a:gd name="T63" fmla="*/ 310 h 508"/>
                  <a:gd name="T64" fmla="*/ 378 w 554"/>
                  <a:gd name="T65" fmla="*/ 310 h 508"/>
                  <a:gd name="T66" fmla="*/ 382 w 554"/>
                  <a:gd name="T67" fmla="*/ 322 h 508"/>
                  <a:gd name="T68" fmla="*/ 382 w 554"/>
                  <a:gd name="T69" fmla="*/ 436 h 508"/>
                  <a:gd name="T70" fmla="*/ 382 w 554"/>
                  <a:gd name="T71" fmla="*/ 446 h 508"/>
                  <a:gd name="T72" fmla="*/ 346 w 554"/>
                  <a:gd name="T73" fmla="*/ 450 h 508"/>
                  <a:gd name="T74" fmla="*/ 322 w 554"/>
                  <a:gd name="T75" fmla="*/ 422 h 508"/>
                  <a:gd name="T76" fmla="*/ 306 w 554"/>
                  <a:gd name="T77" fmla="*/ 448 h 508"/>
                  <a:gd name="T78" fmla="*/ 266 w 554"/>
                  <a:gd name="T79" fmla="*/ 448 h 508"/>
                  <a:gd name="T80" fmla="*/ 262 w 554"/>
                  <a:gd name="T81" fmla="*/ 436 h 508"/>
                  <a:gd name="T82" fmla="*/ 262 w 554"/>
                  <a:gd name="T83" fmla="*/ 322 h 508"/>
                  <a:gd name="T84" fmla="*/ 256 w 554"/>
                  <a:gd name="T85" fmla="*/ 314 h 508"/>
                  <a:gd name="T86" fmla="*/ 214 w 554"/>
                  <a:gd name="T87" fmla="*/ 310 h 508"/>
                  <a:gd name="T88" fmla="*/ 212 w 554"/>
                  <a:gd name="T89" fmla="*/ 410 h 508"/>
                  <a:gd name="T90" fmla="*/ 180 w 554"/>
                  <a:gd name="T91" fmla="*/ 414 h 508"/>
                  <a:gd name="T92" fmla="*/ 172 w 554"/>
                  <a:gd name="T93" fmla="*/ 410 h 508"/>
                  <a:gd name="T94" fmla="*/ 170 w 554"/>
                  <a:gd name="T95" fmla="*/ 170 h 508"/>
                  <a:gd name="T96" fmla="*/ 176 w 554"/>
                  <a:gd name="T97" fmla="*/ 160 h 508"/>
                  <a:gd name="T98" fmla="*/ 214 w 554"/>
                  <a:gd name="T99" fmla="*/ 264 h 508"/>
                  <a:gd name="T100" fmla="*/ 282 w 554"/>
                  <a:gd name="T101" fmla="*/ 260 h 508"/>
                  <a:gd name="T102" fmla="*/ 294 w 554"/>
                  <a:gd name="T103" fmla="*/ 250 h 508"/>
                  <a:gd name="T104" fmla="*/ 296 w 554"/>
                  <a:gd name="T105" fmla="*/ 222 h 508"/>
                  <a:gd name="T106" fmla="*/ 280 w 554"/>
                  <a:gd name="T107" fmla="*/ 20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4" h="508">
                    <a:moveTo>
                      <a:pt x="22" y="0"/>
                    </a:moveTo>
                    <a:lnTo>
                      <a:pt x="22" y="0"/>
                    </a:lnTo>
                    <a:lnTo>
                      <a:pt x="14" y="0"/>
                    </a:lnTo>
                    <a:lnTo>
                      <a:pt x="6" y="6"/>
                    </a:lnTo>
                    <a:lnTo>
                      <a:pt x="2" y="12"/>
                    </a:lnTo>
                    <a:lnTo>
                      <a:pt x="0" y="22"/>
                    </a:lnTo>
                    <a:lnTo>
                      <a:pt x="0" y="486"/>
                    </a:lnTo>
                    <a:lnTo>
                      <a:pt x="0" y="486"/>
                    </a:lnTo>
                    <a:lnTo>
                      <a:pt x="2" y="494"/>
                    </a:lnTo>
                    <a:lnTo>
                      <a:pt x="6" y="502"/>
                    </a:lnTo>
                    <a:lnTo>
                      <a:pt x="14" y="506"/>
                    </a:lnTo>
                    <a:lnTo>
                      <a:pt x="22" y="508"/>
                    </a:lnTo>
                    <a:lnTo>
                      <a:pt x="530" y="508"/>
                    </a:lnTo>
                    <a:lnTo>
                      <a:pt x="530" y="508"/>
                    </a:lnTo>
                    <a:lnTo>
                      <a:pt x="540" y="506"/>
                    </a:lnTo>
                    <a:lnTo>
                      <a:pt x="546" y="502"/>
                    </a:lnTo>
                    <a:lnTo>
                      <a:pt x="552" y="494"/>
                    </a:lnTo>
                    <a:lnTo>
                      <a:pt x="554" y="486"/>
                    </a:lnTo>
                    <a:lnTo>
                      <a:pt x="554" y="22"/>
                    </a:lnTo>
                    <a:lnTo>
                      <a:pt x="554" y="22"/>
                    </a:lnTo>
                    <a:lnTo>
                      <a:pt x="552" y="12"/>
                    </a:lnTo>
                    <a:lnTo>
                      <a:pt x="546" y="6"/>
                    </a:lnTo>
                    <a:lnTo>
                      <a:pt x="540" y="0"/>
                    </a:lnTo>
                    <a:lnTo>
                      <a:pt x="530" y="0"/>
                    </a:lnTo>
                    <a:lnTo>
                      <a:pt x="456" y="0"/>
                    </a:lnTo>
                    <a:lnTo>
                      <a:pt x="456" y="0"/>
                    </a:lnTo>
                    <a:lnTo>
                      <a:pt x="462" y="30"/>
                    </a:lnTo>
                    <a:lnTo>
                      <a:pt x="462" y="30"/>
                    </a:lnTo>
                    <a:lnTo>
                      <a:pt x="462" y="32"/>
                    </a:lnTo>
                    <a:lnTo>
                      <a:pt x="462" y="32"/>
                    </a:lnTo>
                    <a:lnTo>
                      <a:pt x="468" y="40"/>
                    </a:lnTo>
                    <a:lnTo>
                      <a:pt x="472" y="48"/>
                    </a:lnTo>
                    <a:lnTo>
                      <a:pt x="476" y="58"/>
                    </a:lnTo>
                    <a:lnTo>
                      <a:pt x="476" y="68"/>
                    </a:lnTo>
                    <a:lnTo>
                      <a:pt x="476" y="68"/>
                    </a:lnTo>
                    <a:lnTo>
                      <a:pt x="476" y="78"/>
                    </a:lnTo>
                    <a:lnTo>
                      <a:pt x="472" y="86"/>
                    </a:lnTo>
                    <a:lnTo>
                      <a:pt x="468" y="96"/>
                    </a:lnTo>
                    <a:lnTo>
                      <a:pt x="462" y="102"/>
                    </a:lnTo>
                    <a:lnTo>
                      <a:pt x="456" y="108"/>
                    </a:lnTo>
                    <a:lnTo>
                      <a:pt x="448" y="114"/>
                    </a:lnTo>
                    <a:lnTo>
                      <a:pt x="438" y="116"/>
                    </a:lnTo>
                    <a:lnTo>
                      <a:pt x="428" y="118"/>
                    </a:lnTo>
                    <a:lnTo>
                      <a:pt x="428" y="118"/>
                    </a:lnTo>
                    <a:lnTo>
                      <a:pt x="418" y="116"/>
                    </a:lnTo>
                    <a:lnTo>
                      <a:pt x="410" y="114"/>
                    </a:lnTo>
                    <a:lnTo>
                      <a:pt x="402" y="108"/>
                    </a:lnTo>
                    <a:lnTo>
                      <a:pt x="394" y="102"/>
                    </a:lnTo>
                    <a:lnTo>
                      <a:pt x="388" y="96"/>
                    </a:lnTo>
                    <a:lnTo>
                      <a:pt x="384" y="86"/>
                    </a:lnTo>
                    <a:lnTo>
                      <a:pt x="380" y="78"/>
                    </a:lnTo>
                    <a:lnTo>
                      <a:pt x="380" y="68"/>
                    </a:lnTo>
                    <a:lnTo>
                      <a:pt x="380" y="68"/>
                    </a:lnTo>
                    <a:lnTo>
                      <a:pt x="380" y="58"/>
                    </a:lnTo>
                    <a:lnTo>
                      <a:pt x="382" y="50"/>
                    </a:lnTo>
                    <a:lnTo>
                      <a:pt x="386" y="44"/>
                    </a:lnTo>
                    <a:lnTo>
                      <a:pt x="390" y="36"/>
                    </a:lnTo>
                    <a:lnTo>
                      <a:pt x="390" y="36"/>
                    </a:lnTo>
                    <a:lnTo>
                      <a:pt x="386" y="18"/>
                    </a:lnTo>
                    <a:lnTo>
                      <a:pt x="380" y="0"/>
                    </a:lnTo>
                    <a:lnTo>
                      <a:pt x="174" y="0"/>
                    </a:lnTo>
                    <a:lnTo>
                      <a:pt x="174" y="0"/>
                    </a:lnTo>
                    <a:lnTo>
                      <a:pt x="166" y="24"/>
                    </a:lnTo>
                    <a:lnTo>
                      <a:pt x="166" y="24"/>
                    </a:lnTo>
                    <a:lnTo>
                      <a:pt x="162" y="36"/>
                    </a:lnTo>
                    <a:lnTo>
                      <a:pt x="162" y="36"/>
                    </a:lnTo>
                    <a:lnTo>
                      <a:pt x="168" y="44"/>
                    </a:lnTo>
                    <a:lnTo>
                      <a:pt x="170" y="50"/>
                    </a:lnTo>
                    <a:lnTo>
                      <a:pt x="172" y="58"/>
                    </a:lnTo>
                    <a:lnTo>
                      <a:pt x="174" y="68"/>
                    </a:lnTo>
                    <a:lnTo>
                      <a:pt x="174" y="68"/>
                    </a:lnTo>
                    <a:lnTo>
                      <a:pt x="172" y="78"/>
                    </a:lnTo>
                    <a:lnTo>
                      <a:pt x="170" y="86"/>
                    </a:lnTo>
                    <a:lnTo>
                      <a:pt x="166" y="96"/>
                    </a:lnTo>
                    <a:lnTo>
                      <a:pt x="160" y="102"/>
                    </a:lnTo>
                    <a:lnTo>
                      <a:pt x="152" y="108"/>
                    </a:lnTo>
                    <a:lnTo>
                      <a:pt x="144" y="114"/>
                    </a:lnTo>
                    <a:lnTo>
                      <a:pt x="134" y="116"/>
                    </a:lnTo>
                    <a:lnTo>
                      <a:pt x="126" y="118"/>
                    </a:lnTo>
                    <a:lnTo>
                      <a:pt x="126" y="118"/>
                    </a:lnTo>
                    <a:lnTo>
                      <a:pt x="116" y="116"/>
                    </a:lnTo>
                    <a:lnTo>
                      <a:pt x="106" y="114"/>
                    </a:lnTo>
                    <a:lnTo>
                      <a:pt x="98" y="108"/>
                    </a:lnTo>
                    <a:lnTo>
                      <a:pt x="92" y="102"/>
                    </a:lnTo>
                    <a:lnTo>
                      <a:pt x="86" y="96"/>
                    </a:lnTo>
                    <a:lnTo>
                      <a:pt x="80" y="86"/>
                    </a:lnTo>
                    <a:lnTo>
                      <a:pt x="78" y="78"/>
                    </a:lnTo>
                    <a:lnTo>
                      <a:pt x="76" y="68"/>
                    </a:lnTo>
                    <a:lnTo>
                      <a:pt x="76" y="68"/>
                    </a:lnTo>
                    <a:lnTo>
                      <a:pt x="78" y="58"/>
                    </a:lnTo>
                    <a:lnTo>
                      <a:pt x="80" y="48"/>
                    </a:lnTo>
                    <a:lnTo>
                      <a:pt x="86" y="40"/>
                    </a:lnTo>
                    <a:lnTo>
                      <a:pt x="92" y="32"/>
                    </a:lnTo>
                    <a:lnTo>
                      <a:pt x="92" y="32"/>
                    </a:lnTo>
                    <a:lnTo>
                      <a:pt x="94" y="16"/>
                    </a:lnTo>
                    <a:lnTo>
                      <a:pt x="98" y="0"/>
                    </a:lnTo>
                    <a:lnTo>
                      <a:pt x="22" y="0"/>
                    </a:lnTo>
                    <a:lnTo>
                      <a:pt x="22" y="0"/>
                    </a:lnTo>
                    <a:close/>
                    <a:moveTo>
                      <a:pt x="180" y="160"/>
                    </a:moveTo>
                    <a:lnTo>
                      <a:pt x="180" y="160"/>
                    </a:lnTo>
                    <a:lnTo>
                      <a:pt x="264" y="160"/>
                    </a:lnTo>
                    <a:lnTo>
                      <a:pt x="264" y="160"/>
                    </a:lnTo>
                    <a:lnTo>
                      <a:pt x="288" y="162"/>
                    </a:lnTo>
                    <a:lnTo>
                      <a:pt x="298" y="164"/>
                    </a:lnTo>
                    <a:lnTo>
                      <a:pt x="308" y="166"/>
                    </a:lnTo>
                    <a:lnTo>
                      <a:pt x="308" y="166"/>
                    </a:lnTo>
                    <a:lnTo>
                      <a:pt x="316" y="172"/>
                    </a:lnTo>
                    <a:lnTo>
                      <a:pt x="322" y="178"/>
                    </a:lnTo>
                    <a:lnTo>
                      <a:pt x="328" y="184"/>
                    </a:lnTo>
                    <a:lnTo>
                      <a:pt x="334" y="194"/>
                    </a:lnTo>
                    <a:lnTo>
                      <a:pt x="334" y="194"/>
                    </a:lnTo>
                    <a:lnTo>
                      <a:pt x="338" y="202"/>
                    </a:lnTo>
                    <a:lnTo>
                      <a:pt x="340" y="212"/>
                    </a:lnTo>
                    <a:lnTo>
                      <a:pt x="342" y="234"/>
                    </a:lnTo>
                    <a:lnTo>
                      <a:pt x="342" y="234"/>
                    </a:lnTo>
                    <a:lnTo>
                      <a:pt x="342" y="246"/>
                    </a:lnTo>
                    <a:lnTo>
                      <a:pt x="338" y="260"/>
                    </a:lnTo>
                    <a:lnTo>
                      <a:pt x="334" y="270"/>
                    </a:lnTo>
                    <a:lnTo>
                      <a:pt x="328" y="282"/>
                    </a:lnTo>
                    <a:lnTo>
                      <a:pt x="328" y="282"/>
                    </a:lnTo>
                    <a:lnTo>
                      <a:pt x="322" y="288"/>
                    </a:lnTo>
                    <a:lnTo>
                      <a:pt x="314" y="292"/>
                    </a:lnTo>
                    <a:lnTo>
                      <a:pt x="300" y="300"/>
                    </a:lnTo>
                    <a:lnTo>
                      <a:pt x="322" y="336"/>
                    </a:lnTo>
                    <a:lnTo>
                      <a:pt x="322" y="336"/>
                    </a:lnTo>
                    <a:lnTo>
                      <a:pt x="338" y="312"/>
                    </a:lnTo>
                    <a:lnTo>
                      <a:pt x="338" y="312"/>
                    </a:lnTo>
                    <a:lnTo>
                      <a:pt x="342" y="310"/>
                    </a:lnTo>
                    <a:lnTo>
                      <a:pt x="346" y="308"/>
                    </a:lnTo>
                    <a:lnTo>
                      <a:pt x="374" y="308"/>
                    </a:lnTo>
                    <a:lnTo>
                      <a:pt x="374" y="308"/>
                    </a:lnTo>
                    <a:lnTo>
                      <a:pt x="378" y="310"/>
                    </a:lnTo>
                    <a:lnTo>
                      <a:pt x="382" y="312"/>
                    </a:lnTo>
                    <a:lnTo>
                      <a:pt x="382" y="312"/>
                    </a:lnTo>
                    <a:lnTo>
                      <a:pt x="384" y="318"/>
                    </a:lnTo>
                    <a:lnTo>
                      <a:pt x="382" y="322"/>
                    </a:lnTo>
                    <a:lnTo>
                      <a:pt x="382" y="322"/>
                    </a:lnTo>
                    <a:lnTo>
                      <a:pt x="346" y="378"/>
                    </a:lnTo>
                    <a:lnTo>
                      <a:pt x="346" y="378"/>
                    </a:lnTo>
                    <a:lnTo>
                      <a:pt x="382" y="436"/>
                    </a:lnTo>
                    <a:lnTo>
                      <a:pt x="382" y="436"/>
                    </a:lnTo>
                    <a:lnTo>
                      <a:pt x="384" y="440"/>
                    </a:lnTo>
                    <a:lnTo>
                      <a:pt x="382" y="446"/>
                    </a:lnTo>
                    <a:lnTo>
                      <a:pt x="382" y="446"/>
                    </a:lnTo>
                    <a:lnTo>
                      <a:pt x="378" y="448"/>
                    </a:lnTo>
                    <a:lnTo>
                      <a:pt x="374" y="450"/>
                    </a:lnTo>
                    <a:lnTo>
                      <a:pt x="346" y="450"/>
                    </a:lnTo>
                    <a:lnTo>
                      <a:pt x="346" y="450"/>
                    </a:lnTo>
                    <a:lnTo>
                      <a:pt x="342" y="450"/>
                    </a:lnTo>
                    <a:lnTo>
                      <a:pt x="338" y="446"/>
                    </a:lnTo>
                    <a:lnTo>
                      <a:pt x="338" y="446"/>
                    </a:lnTo>
                    <a:lnTo>
                      <a:pt x="322" y="422"/>
                    </a:lnTo>
                    <a:lnTo>
                      <a:pt x="322" y="422"/>
                    </a:lnTo>
                    <a:lnTo>
                      <a:pt x="310" y="446"/>
                    </a:lnTo>
                    <a:lnTo>
                      <a:pt x="310" y="446"/>
                    </a:lnTo>
                    <a:lnTo>
                      <a:pt x="306" y="448"/>
                    </a:lnTo>
                    <a:lnTo>
                      <a:pt x="300" y="450"/>
                    </a:lnTo>
                    <a:lnTo>
                      <a:pt x="270" y="450"/>
                    </a:lnTo>
                    <a:lnTo>
                      <a:pt x="270" y="450"/>
                    </a:lnTo>
                    <a:lnTo>
                      <a:pt x="266" y="448"/>
                    </a:lnTo>
                    <a:lnTo>
                      <a:pt x="262" y="446"/>
                    </a:lnTo>
                    <a:lnTo>
                      <a:pt x="262" y="446"/>
                    </a:lnTo>
                    <a:lnTo>
                      <a:pt x="262" y="440"/>
                    </a:lnTo>
                    <a:lnTo>
                      <a:pt x="262" y="436"/>
                    </a:lnTo>
                    <a:lnTo>
                      <a:pt x="262" y="436"/>
                    </a:lnTo>
                    <a:lnTo>
                      <a:pt x="296" y="380"/>
                    </a:lnTo>
                    <a:lnTo>
                      <a:pt x="296" y="380"/>
                    </a:lnTo>
                    <a:lnTo>
                      <a:pt x="262" y="322"/>
                    </a:lnTo>
                    <a:lnTo>
                      <a:pt x="262" y="322"/>
                    </a:lnTo>
                    <a:lnTo>
                      <a:pt x="258" y="318"/>
                    </a:lnTo>
                    <a:lnTo>
                      <a:pt x="256" y="314"/>
                    </a:lnTo>
                    <a:lnTo>
                      <a:pt x="256" y="314"/>
                    </a:lnTo>
                    <a:lnTo>
                      <a:pt x="248" y="310"/>
                    </a:lnTo>
                    <a:lnTo>
                      <a:pt x="248" y="310"/>
                    </a:lnTo>
                    <a:lnTo>
                      <a:pt x="236" y="310"/>
                    </a:lnTo>
                    <a:lnTo>
                      <a:pt x="214" y="310"/>
                    </a:lnTo>
                    <a:lnTo>
                      <a:pt x="214" y="404"/>
                    </a:lnTo>
                    <a:lnTo>
                      <a:pt x="214" y="404"/>
                    </a:lnTo>
                    <a:lnTo>
                      <a:pt x="214" y="408"/>
                    </a:lnTo>
                    <a:lnTo>
                      <a:pt x="212" y="410"/>
                    </a:lnTo>
                    <a:lnTo>
                      <a:pt x="212" y="410"/>
                    </a:lnTo>
                    <a:lnTo>
                      <a:pt x="208" y="412"/>
                    </a:lnTo>
                    <a:lnTo>
                      <a:pt x="204" y="414"/>
                    </a:lnTo>
                    <a:lnTo>
                      <a:pt x="180" y="414"/>
                    </a:lnTo>
                    <a:lnTo>
                      <a:pt x="180" y="414"/>
                    </a:lnTo>
                    <a:lnTo>
                      <a:pt x="176" y="412"/>
                    </a:lnTo>
                    <a:lnTo>
                      <a:pt x="172" y="410"/>
                    </a:lnTo>
                    <a:lnTo>
                      <a:pt x="172" y="410"/>
                    </a:lnTo>
                    <a:lnTo>
                      <a:pt x="170" y="408"/>
                    </a:lnTo>
                    <a:lnTo>
                      <a:pt x="170" y="404"/>
                    </a:lnTo>
                    <a:lnTo>
                      <a:pt x="170" y="170"/>
                    </a:lnTo>
                    <a:lnTo>
                      <a:pt x="170" y="170"/>
                    </a:lnTo>
                    <a:lnTo>
                      <a:pt x="170" y="166"/>
                    </a:lnTo>
                    <a:lnTo>
                      <a:pt x="172" y="162"/>
                    </a:lnTo>
                    <a:lnTo>
                      <a:pt x="172" y="162"/>
                    </a:lnTo>
                    <a:lnTo>
                      <a:pt x="176" y="160"/>
                    </a:lnTo>
                    <a:lnTo>
                      <a:pt x="180" y="160"/>
                    </a:lnTo>
                    <a:lnTo>
                      <a:pt x="180" y="160"/>
                    </a:lnTo>
                    <a:close/>
                    <a:moveTo>
                      <a:pt x="214" y="204"/>
                    </a:moveTo>
                    <a:lnTo>
                      <a:pt x="214" y="264"/>
                    </a:lnTo>
                    <a:lnTo>
                      <a:pt x="260" y="264"/>
                    </a:lnTo>
                    <a:lnTo>
                      <a:pt x="260" y="264"/>
                    </a:lnTo>
                    <a:lnTo>
                      <a:pt x="274" y="262"/>
                    </a:lnTo>
                    <a:lnTo>
                      <a:pt x="282" y="260"/>
                    </a:lnTo>
                    <a:lnTo>
                      <a:pt x="282" y="260"/>
                    </a:lnTo>
                    <a:lnTo>
                      <a:pt x="288" y="256"/>
                    </a:lnTo>
                    <a:lnTo>
                      <a:pt x="294" y="250"/>
                    </a:lnTo>
                    <a:lnTo>
                      <a:pt x="294" y="250"/>
                    </a:lnTo>
                    <a:lnTo>
                      <a:pt x="296" y="242"/>
                    </a:lnTo>
                    <a:lnTo>
                      <a:pt x="298" y="234"/>
                    </a:lnTo>
                    <a:lnTo>
                      <a:pt x="298" y="234"/>
                    </a:lnTo>
                    <a:lnTo>
                      <a:pt x="296" y="222"/>
                    </a:lnTo>
                    <a:lnTo>
                      <a:pt x="290" y="212"/>
                    </a:lnTo>
                    <a:lnTo>
                      <a:pt x="290" y="212"/>
                    </a:lnTo>
                    <a:lnTo>
                      <a:pt x="286" y="210"/>
                    </a:lnTo>
                    <a:lnTo>
                      <a:pt x="280" y="206"/>
                    </a:lnTo>
                    <a:lnTo>
                      <a:pt x="274" y="206"/>
                    </a:lnTo>
                    <a:lnTo>
                      <a:pt x="266" y="204"/>
                    </a:lnTo>
                    <a:lnTo>
                      <a:pt x="214"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50"/>
              <p:cNvSpPr>
                <a:spLocks/>
              </p:cNvSpPr>
              <p:nvPr/>
            </p:nvSpPr>
            <p:spPr bwMode="auto">
              <a:xfrm>
                <a:off x="9886950" y="2884488"/>
                <a:ext cx="536575" cy="346075"/>
              </a:xfrm>
              <a:custGeom>
                <a:avLst/>
                <a:gdLst>
                  <a:gd name="T0" fmla="*/ 168 w 338"/>
                  <a:gd name="T1" fmla="*/ 0 h 218"/>
                  <a:gd name="T2" fmla="*/ 134 w 338"/>
                  <a:gd name="T3" fmla="*/ 4 h 218"/>
                  <a:gd name="T4" fmla="*/ 102 w 338"/>
                  <a:gd name="T5" fmla="*/ 16 h 218"/>
                  <a:gd name="T6" fmla="*/ 74 w 338"/>
                  <a:gd name="T7" fmla="*/ 34 h 218"/>
                  <a:gd name="T8" fmla="*/ 48 w 338"/>
                  <a:gd name="T9" fmla="*/ 58 h 218"/>
                  <a:gd name="T10" fmla="*/ 28 w 338"/>
                  <a:gd name="T11" fmla="*/ 86 h 218"/>
                  <a:gd name="T12" fmla="*/ 12 w 338"/>
                  <a:gd name="T13" fmla="*/ 120 h 218"/>
                  <a:gd name="T14" fmla="*/ 2 w 338"/>
                  <a:gd name="T15" fmla="*/ 158 h 218"/>
                  <a:gd name="T16" fmla="*/ 0 w 338"/>
                  <a:gd name="T17" fmla="*/ 198 h 218"/>
                  <a:gd name="T18" fmla="*/ 0 w 338"/>
                  <a:gd name="T19" fmla="*/ 206 h 218"/>
                  <a:gd name="T20" fmla="*/ 10 w 338"/>
                  <a:gd name="T21" fmla="*/ 216 h 218"/>
                  <a:gd name="T22" fmla="*/ 18 w 338"/>
                  <a:gd name="T23" fmla="*/ 218 h 218"/>
                  <a:gd name="T24" fmla="*/ 30 w 338"/>
                  <a:gd name="T25" fmla="*/ 212 h 218"/>
                  <a:gd name="T26" fmla="*/ 36 w 338"/>
                  <a:gd name="T27" fmla="*/ 198 h 218"/>
                  <a:gd name="T28" fmla="*/ 36 w 338"/>
                  <a:gd name="T29" fmla="*/ 198 h 218"/>
                  <a:gd name="T30" fmla="*/ 38 w 338"/>
                  <a:gd name="T31" fmla="*/ 166 h 218"/>
                  <a:gd name="T32" fmla="*/ 46 w 338"/>
                  <a:gd name="T33" fmla="*/ 136 h 218"/>
                  <a:gd name="T34" fmla="*/ 58 w 338"/>
                  <a:gd name="T35" fmla="*/ 110 h 218"/>
                  <a:gd name="T36" fmla="*/ 74 w 338"/>
                  <a:gd name="T37" fmla="*/ 88 h 218"/>
                  <a:gd name="T38" fmla="*/ 94 w 338"/>
                  <a:gd name="T39" fmla="*/ 68 h 218"/>
                  <a:gd name="T40" fmla="*/ 116 w 338"/>
                  <a:gd name="T41" fmla="*/ 54 h 218"/>
                  <a:gd name="T42" fmla="*/ 142 w 338"/>
                  <a:gd name="T43" fmla="*/ 44 h 218"/>
                  <a:gd name="T44" fmla="*/ 168 w 338"/>
                  <a:gd name="T45" fmla="*/ 42 h 218"/>
                  <a:gd name="T46" fmla="*/ 182 w 338"/>
                  <a:gd name="T47" fmla="*/ 42 h 218"/>
                  <a:gd name="T48" fmla="*/ 208 w 338"/>
                  <a:gd name="T49" fmla="*/ 48 h 218"/>
                  <a:gd name="T50" fmla="*/ 232 w 338"/>
                  <a:gd name="T51" fmla="*/ 60 h 218"/>
                  <a:gd name="T52" fmla="*/ 254 w 338"/>
                  <a:gd name="T53" fmla="*/ 78 h 218"/>
                  <a:gd name="T54" fmla="*/ 272 w 338"/>
                  <a:gd name="T55" fmla="*/ 98 h 218"/>
                  <a:gd name="T56" fmla="*/ 286 w 338"/>
                  <a:gd name="T57" fmla="*/ 124 h 218"/>
                  <a:gd name="T58" fmla="*/ 296 w 338"/>
                  <a:gd name="T59" fmla="*/ 150 h 218"/>
                  <a:gd name="T60" fmla="*/ 302 w 338"/>
                  <a:gd name="T61" fmla="*/ 182 h 218"/>
                  <a:gd name="T62" fmla="*/ 302 w 338"/>
                  <a:gd name="T63" fmla="*/ 198 h 218"/>
                  <a:gd name="T64" fmla="*/ 308 w 338"/>
                  <a:gd name="T65" fmla="*/ 212 h 218"/>
                  <a:gd name="T66" fmla="*/ 320 w 338"/>
                  <a:gd name="T67" fmla="*/ 218 h 218"/>
                  <a:gd name="T68" fmla="*/ 328 w 338"/>
                  <a:gd name="T69" fmla="*/ 216 h 218"/>
                  <a:gd name="T70" fmla="*/ 338 w 338"/>
                  <a:gd name="T71" fmla="*/ 206 h 218"/>
                  <a:gd name="T72" fmla="*/ 338 w 338"/>
                  <a:gd name="T73" fmla="*/ 198 h 218"/>
                  <a:gd name="T74" fmla="*/ 338 w 338"/>
                  <a:gd name="T75" fmla="*/ 178 h 218"/>
                  <a:gd name="T76" fmla="*/ 330 w 338"/>
                  <a:gd name="T77" fmla="*/ 138 h 218"/>
                  <a:gd name="T78" fmla="*/ 318 w 338"/>
                  <a:gd name="T79" fmla="*/ 104 h 218"/>
                  <a:gd name="T80" fmla="*/ 300 w 338"/>
                  <a:gd name="T81" fmla="*/ 72 h 218"/>
                  <a:gd name="T82" fmla="*/ 276 w 338"/>
                  <a:gd name="T83" fmla="*/ 44 h 218"/>
                  <a:gd name="T84" fmla="*/ 250 w 338"/>
                  <a:gd name="T85" fmla="*/ 24 h 218"/>
                  <a:gd name="T86" fmla="*/ 220 w 338"/>
                  <a:gd name="T87" fmla="*/ 8 h 218"/>
                  <a:gd name="T88" fmla="*/ 186 w 338"/>
                  <a:gd name="T89" fmla="*/ 0 h 218"/>
                  <a:gd name="T90" fmla="*/ 168 w 338"/>
                  <a:gd name="T9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8" h="218">
                    <a:moveTo>
                      <a:pt x="168" y="0"/>
                    </a:moveTo>
                    <a:lnTo>
                      <a:pt x="168" y="0"/>
                    </a:lnTo>
                    <a:lnTo>
                      <a:pt x="152" y="0"/>
                    </a:lnTo>
                    <a:lnTo>
                      <a:pt x="134" y="4"/>
                    </a:lnTo>
                    <a:lnTo>
                      <a:pt x="118" y="8"/>
                    </a:lnTo>
                    <a:lnTo>
                      <a:pt x="102" y="16"/>
                    </a:lnTo>
                    <a:lnTo>
                      <a:pt x="88" y="24"/>
                    </a:lnTo>
                    <a:lnTo>
                      <a:pt x="74" y="34"/>
                    </a:lnTo>
                    <a:lnTo>
                      <a:pt x="60" y="44"/>
                    </a:lnTo>
                    <a:lnTo>
                      <a:pt x="48" y="58"/>
                    </a:lnTo>
                    <a:lnTo>
                      <a:pt x="38" y="72"/>
                    </a:lnTo>
                    <a:lnTo>
                      <a:pt x="28" y="86"/>
                    </a:lnTo>
                    <a:lnTo>
                      <a:pt x="20" y="104"/>
                    </a:lnTo>
                    <a:lnTo>
                      <a:pt x="12" y="120"/>
                    </a:lnTo>
                    <a:lnTo>
                      <a:pt x="6" y="138"/>
                    </a:lnTo>
                    <a:lnTo>
                      <a:pt x="2" y="158"/>
                    </a:lnTo>
                    <a:lnTo>
                      <a:pt x="0" y="178"/>
                    </a:lnTo>
                    <a:lnTo>
                      <a:pt x="0" y="198"/>
                    </a:lnTo>
                    <a:lnTo>
                      <a:pt x="0" y="198"/>
                    </a:lnTo>
                    <a:lnTo>
                      <a:pt x="0" y="206"/>
                    </a:lnTo>
                    <a:lnTo>
                      <a:pt x="4" y="212"/>
                    </a:lnTo>
                    <a:lnTo>
                      <a:pt x="10" y="216"/>
                    </a:lnTo>
                    <a:lnTo>
                      <a:pt x="18" y="218"/>
                    </a:lnTo>
                    <a:lnTo>
                      <a:pt x="18" y="218"/>
                    </a:lnTo>
                    <a:lnTo>
                      <a:pt x="24" y="216"/>
                    </a:lnTo>
                    <a:lnTo>
                      <a:pt x="30" y="212"/>
                    </a:lnTo>
                    <a:lnTo>
                      <a:pt x="34" y="206"/>
                    </a:lnTo>
                    <a:lnTo>
                      <a:pt x="36" y="198"/>
                    </a:lnTo>
                    <a:lnTo>
                      <a:pt x="36" y="198"/>
                    </a:lnTo>
                    <a:lnTo>
                      <a:pt x="36" y="198"/>
                    </a:lnTo>
                    <a:lnTo>
                      <a:pt x="36" y="182"/>
                    </a:lnTo>
                    <a:lnTo>
                      <a:pt x="38" y="166"/>
                    </a:lnTo>
                    <a:lnTo>
                      <a:pt x="42" y="150"/>
                    </a:lnTo>
                    <a:lnTo>
                      <a:pt x="46" y="136"/>
                    </a:lnTo>
                    <a:lnTo>
                      <a:pt x="52" y="124"/>
                    </a:lnTo>
                    <a:lnTo>
                      <a:pt x="58" y="110"/>
                    </a:lnTo>
                    <a:lnTo>
                      <a:pt x="66" y="98"/>
                    </a:lnTo>
                    <a:lnTo>
                      <a:pt x="74" y="88"/>
                    </a:lnTo>
                    <a:lnTo>
                      <a:pt x="84" y="78"/>
                    </a:lnTo>
                    <a:lnTo>
                      <a:pt x="94" y="68"/>
                    </a:lnTo>
                    <a:lnTo>
                      <a:pt x="104" y="60"/>
                    </a:lnTo>
                    <a:lnTo>
                      <a:pt x="116" y="54"/>
                    </a:lnTo>
                    <a:lnTo>
                      <a:pt x="128" y="48"/>
                    </a:lnTo>
                    <a:lnTo>
                      <a:pt x="142" y="44"/>
                    </a:lnTo>
                    <a:lnTo>
                      <a:pt x="156" y="42"/>
                    </a:lnTo>
                    <a:lnTo>
                      <a:pt x="168" y="42"/>
                    </a:lnTo>
                    <a:lnTo>
                      <a:pt x="168" y="42"/>
                    </a:lnTo>
                    <a:lnTo>
                      <a:pt x="182" y="42"/>
                    </a:lnTo>
                    <a:lnTo>
                      <a:pt x="196" y="44"/>
                    </a:lnTo>
                    <a:lnTo>
                      <a:pt x="208" y="48"/>
                    </a:lnTo>
                    <a:lnTo>
                      <a:pt x="220" y="54"/>
                    </a:lnTo>
                    <a:lnTo>
                      <a:pt x="232" y="60"/>
                    </a:lnTo>
                    <a:lnTo>
                      <a:pt x="244" y="68"/>
                    </a:lnTo>
                    <a:lnTo>
                      <a:pt x="254" y="78"/>
                    </a:lnTo>
                    <a:lnTo>
                      <a:pt x="264" y="88"/>
                    </a:lnTo>
                    <a:lnTo>
                      <a:pt x="272" y="98"/>
                    </a:lnTo>
                    <a:lnTo>
                      <a:pt x="280" y="110"/>
                    </a:lnTo>
                    <a:lnTo>
                      <a:pt x="286" y="124"/>
                    </a:lnTo>
                    <a:lnTo>
                      <a:pt x="292" y="136"/>
                    </a:lnTo>
                    <a:lnTo>
                      <a:pt x="296" y="150"/>
                    </a:lnTo>
                    <a:lnTo>
                      <a:pt x="300" y="166"/>
                    </a:lnTo>
                    <a:lnTo>
                      <a:pt x="302" y="182"/>
                    </a:lnTo>
                    <a:lnTo>
                      <a:pt x="302" y="198"/>
                    </a:lnTo>
                    <a:lnTo>
                      <a:pt x="302" y="198"/>
                    </a:lnTo>
                    <a:lnTo>
                      <a:pt x="304" y="206"/>
                    </a:lnTo>
                    <a:lnTo>
                      <a:pt x="308" y="212"/>
                    </a:lnTo>
                    <a:lnTo>
                      <a:pt x="314" y="216"/>
                    </a:lnTo>
                    <a:lnTo>
                      <a:pt x="320" y="218"/>
                    </a:lnTo>
                    <a:lnTo>
                      <a:pt x="320" y="218"/>
                    </a:lnTo>
                    <a:lnTo>
                      <a:pt x="328" y="216"/>
                    </a:lnTo>
                    <a:lnTo>
                      <a:pt x="334" y="212"/>
                    </a:lnTo>
                    <a:lnTo>
                      <a:pt x="338" y="206"/>
                    </a:lnTo>
                    <a:lnTo>
                      <a:pt x="338" y="198"/>
                    </a:lnTo>
                    <a:lnTo>
                      <a:pt x="338" y="198"/>
                    </a:lnTo>
                    <a:lnTo>
                      <a:pt x="338" y="198"/>
                    </a:lnTo>
                    <a:lnTo>
                      <a:pt x="338" y="178"/>
                    </a:lnTo>
                    <a:lnTo>
                      <a:pt x="336" y="158"/>
                    </a:lnTo>
                    <a:lnTo>
                      <a:pt x="330" y="138"/>
                    </a:lnTo>
                    <a:lnTo>
                      <a:pt x="326" y="120"/>
                    </a:lnTo>
                    <a:lnTo>
                      <a:pt x="318" y="104"/>
                    </a:lnTo>
                    <a:lnTo>
                      <a:pt x="310" y="86"/>
                    </a:lnTo>
                    <a:lnTo>
                      <a:pt x="300" y="72"/>
                    </a:lnTo>
                    <a:lnTo>
                      <a:pt x="288" y="58"/>
                    </a:lnTo>
                    <a:lnTo>
                      <a:pt x="276" y="44"/>
                    </a:lnTo>
                    <a:lnTo>
                      <a:pt x="264" y="34"/>
                    </a:lnTo>
                    <a:lnTo>
                      <a:pt x="250" y="24"/>
                    </a:lnTo>
                    <a:lnTo>
                      <a:pt x="234" y="16"/>
                    </a:lnTo>
                    <a:lnTo>
                      <a:pt x="220" y="8"/>
                    </a:lnTo>
                    <a:lnTo>
                      <a:pt x="202" y="4"/>
                    </a:lnTo>
                    <a:lnTo>
                      <a:pt x="186" y="0"/>
                    </a:lnTo>
                    <a:lnTo>
                      <a:pt x="168" y="0"/>
                    </a:lnTo>
                    <a:lnTo>
                      <a:pt x="1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0" name="Group 59"/>
          <p:cNvGrpSpPr/>
          <p:nvPr/>
        </p:nvGrpSpPr>
        <p:grpSpPr>
          <a:xfrm>
            <a:off x="1143000" y="5638800"/>
            <a:ext cx="731520" cy="731520"/>
            <a:chOff x="841613" y="5715000"/>
            <a:chExt cx="640080" cy="640080"/>
          </a:xfrm>
        </p:grpSpPr>
        <p:sp>
          <p:nvSpPr>
            <p:cNvPr id="22" name="Oval 21"/>
            <p:cNvSpPr/>
            <p:nvPr/>
          </p:nvSpPr>
          <p:spPr bwMode="auto">
            <a:xfrm>
              <a:off x="841613" y="5715000"/>
              <a:ext cx="640080" cy="640080"/>
            </a:xfrm>
            <a:prstGeom prst="ellipse">
              <a:avLst/>
            </a:prstGeom>
            <a:solidFill>
              <a:schemeClr val="tx2">
                <a:lumMod val="20000"/>
                <a:lumOff val="80000"/>
              </a:schemeClr>
            </a:solidFill>
            <a:ln w="57150"/>
            <a:extLst/>
          </p:spPr>
          <p:style>
            <a:lnRef idx="2">
              <a:schemeClr val="accent1"/>
            </a:lnRef>
            <a:fillRef idx="1">
              <a:schemeClr val="lt1"/>
            </a:fillRef>
            <a:effectRef idx="0">
              <a:schemeClr val="accent1"/>
            </a:effectRef>
            <a:fontRef idx="minor">
              <a:schemeClr val="dk1"/>
            </a:fontRef>
          </p:style>
          <p:txBody>
            <a:bodyPr lIns="91440" tIns="91440" rIns="91440" bIns="91440" rtlCol="0" anchor="ctr" anchorCtr="0">
              <a:noAutofit/>
            </a:bodyPr>
            <a:lstStyle/>
            <a:p>
              <a:pPr algn="ctr" eaLnBrk="1" hangingPunct="1"/>
              <a:endParaRPr lang="en-US" sz="1600" b="1" dirty="0">
                <a:solidFill>
                  <a:schemeClr val="bg1"/>
                </a:solidFill>
              </a:endParaRPr>
            </a:p>
          </p:txBody>
        </p:sp>
        <p:sp>
          <p:nvSpPr>
            <p:cNvPr id="23" name="Freeform 299"/>
            <p:cNvSpPr>
              <a:spLocks/>
            </p:cNvSpPr>
            <p:nvPr/>
          </p:nvSpPr>
          <p:spPr bwMode="auto">
            <a:xfrm>
              <a:off x="958412" y="5872618"/>
              <a:ext cx="427085" cy="120460"/>
            </a:xfrm>
            <a:custGeom>
              <a:avLst/>
              <a:gdLst>
                <a:gd name="T0" fmla="*/ 104 w 312"/>
                <a:gd name="T1" fmla="*/ 0 h 88"/>
                <a:gd name="T2" fmla="*/ 92 w 312"/>
                <a:gd name="T3" fmla="*/ 2 h 88"/>
                <a:gd name="T4" fmla="*/ 84 w 312"/>
                <a:gd name="T5" fmla="*/ 8 h 88"/>
                <a:gd name="T6" fmla="*/ 72 w 312"/>
                <a:gd name="T7" fmla="*/ 14 h 88"/>
                <a:gd name="T8" fmla="*/ 50 w 312"/>
                <a:gd name="T9" fmla="*/ 20 h 88"/>
                <a:gd name="T10" fmla="*/ 20 w 312"/>
                <a:gd name="T11" fmla="*/ 20 h 88"/>
                <a:gd name="T12" fmla="*/ 6 w 312"/>
                <a:gd name="T13" fmla="*/ 18 h 88"/>
                <a:gd name="T14" fmla="*/ 0 w 312"/>
                <a:gd name="T15" fmla="*/ 22 h 88"/>
                <a:gd name="T16" fmla="*/ 0 w 312"/>
                <a:gd name="T17" fmla="*/ 26 h 88"/>
                <a:gd name="T18" fmla="*/ 14 w 312"/>
                <a:gd name="T19" fmla="*/ 42 h 88"/>
                <a:gd name="T20" fmla="*/ 46 w 312"/>
                <a:gd name="T21" fmla="*/ 68 h 88"/>
                <a:gd name="T22" fmla="*/ 66 w 312"/>
                <a:gd name="T23" fmla="*/ 78 h 88"/>
                <a:gd name="T24" fmla="*/ 108 w 312"/>
                <a:gd name="T25" fmla="*/ 88 h 88"/>
                <a:gd name="T26" fmla="*/ 148 w 312"/>
                <a:gd name="T27" fmla="*/ 86 h 88"/>
                <a:gd name="T28" fmla="*/ 162 w 312"/>
                <a:gd name="T29" fmla="*/ 86 h 88"/>
                <a:gd name="T30" fmla="*/ 204 w 312"/>
                <a:gd name="T31" fmla="*/ 88 h 88"/>
                <a:gd name="T32" fmla="*/ 244 w 312"/>
                <a:gd name="T33" fmla="*/ 78 h 88"/>
                <a:gd name="T34" fmla="*/ 264 w 312"/>
                <a:gd name="T35" fmla="*/ 68 h 88"/>
                <a:gd name="T36" fmla="*/ 298 w 312"/>
                <a:gd name="T37" fmla="*/ 42 h 88"/>
                <a:gd name="T38" fmla="*/ 310 w 312"/>
                <a:gd name="T39" fmla="*/ 26 h 88"/>
                <a:gd name="T40" fmla="*/ 308 w 312"/>
                <a:gd name="T41" fmla="*/ 18 h 88"/>
                <a:gd name="T42" fmla="*/ 306 w 312"/>
                <a:gd name="T43" fmla="*/ 18 h 88"/>
                <a:gd name="T44" fmla="*/ 290 w 312"/>
                <a:gd name="T45" fmla="*/ 20 h 88"/>
                <a:gd name="T46" fmla="*/ 262 w 312"/>
                <a:gd name="T47" fmla="*/ 20 h 88"/>
                <a:gd name="T48" fmla="*/ 238 w 312"/>
                <a:gd name="T49" fmla="*/ 14 h 88"/>
                <a:gd name="T50" fmla="*/ 226 w 312"/>
                <a:gd name="T51" fmla="*/ 8 h 88"/>
                <a:gd name="T52" fmla="*/ 214 w 312"/>
                <a:gd name="T53" fmla="*/ 0 h 88"/>
                <a:gd name="T54" fmla="*/ 208 w 312"/>
                <a:gd name="T55" fmla="*/ 0 h 88"/>
                <a:gd name="T56" fmla="*/ 196 w 312"/>
                <a:gd name="T57" fmla="*/ 0 h 88"/>
                <a:gd name="T58" fmla="*/ 186 w 312"/>
                <a:gd name="T59" fmla="*/ 6 h 88"/>
                <a:gd name="T60" fmla="*/ 178 w 312"/>
                <a:gd name="T61" fmla="*/ 16 h 88"/>
                <a:gd name="T62" fmla="*/ 174 w 312"/>
                <a:gd name="T63" fmla="*/ 28 h 88"/>
                <a:gd name="T64" fmla="*/ 174 w 312"/>
                <a:gd name="T65" fmla="*/ 38 h 88"/>
                <a:gd name="T66" fmla="*/ 170 w 312"/>
                <a:gd name="T67" fmla="*/ 46 h 88"/>
                <a:gd name="T68" fmla="*/ 164 w 312"/>
                <a:gd name="T69" fmla="*/ 46 h 88"/>
                <a:gd name="T70" fmla="*/ 146 w 312"/>
                <a:gd name="T71" fmla="*/ 46 h 88"/>
                <a:gd name="T72" fmla="*/ 146 w 312"/>
                <a:gd name="T73" fmla="*/ 46 h 88"/>
                <a:gd name="T74" fmla="*/ 140 w 312"/>
                <a:gd name="T75" fmla="*/ 46 h 88"/>
                <a:gd name="T76" fmla="*/ 136 w 312"/>
                <a:gd name="T77" fmla="*/ 40 h 88"/>
                <a:gd name="T78" fmla="*/ 136 w 312"/>
                <a:gd name="T79" fmla="*/ 28 h 88"/>
                <a:gd name="T80" fmla="*/ 132 w 312"/>
                <a:gd name="T81" fmla="*/ 16 h 88"/>
                <a:gd name="T82" fmla="*/ 126 w 312"/>
                <a:gd name="T83" fmla="*/ 6 h 88"/>
                <a:gd name="T84" fmla="*/ 114 w 312"/>
                <a:gd name="T85" fmla="*/ 0 h 88"/>
                <a:gd name="T86" fmla="*/ 104 w 312"/>
                <a:gd name="T8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2" h="88">
                  <a:moveTo>
                    <a:pt x="104" y="0"/>
                  </a:moveTo>
                  <a:lnTo>
                    <a:pt x="104" y="0"/>
                  </a:lnTo>
                  <a:lnTo>
                    <a:pt x="96" y="0"/>
                  </a:lnTo>
                  <a:lnTo>
                    <a:pt x="92" y="2"/>
                  </a:lnTo>
                  <a:lnTo>
                    <a:pt x="84" y="8"/>
                  </a:lnTo>
                  <a:lnTo>
                    <a:pt x="84" y="8"/>
                  </a:lnTo>
                  <a:lnTo>
                    <a:pt x="84" y="8"/>
                  </a:lnTo>
                  <a:lnTo>
                    <a:pt x="72" y="14"/>
                  </a:lnTo>
                  <a:lnTo>
                    <a:pt x="60" y="18"/>
                  </a:lnTo>
                  <a:lnTo>
                    <a:pt x="50" y="20"/>
                  </a:lnTo>
                  <a:lnTo>
                    <a:pt x="40" y="20"/>
                  </a:lnTo>
                  <a:lnTo>
                    <a:pt x="20" y="20"/>
                  </a:lnTo>
                  <a:lnTo>
                    <a:pt x="6" y="18"/>
                  </a:lnTo>
                  <a:lnTo>
                    <a:pt x="6" y="18"/>
                  </a:lnTo>
                  <a:lnTo>
                    <a:pt x="2" y="18"/>
                  </a:lnTo>
                  <a:lnTo>
                    <a:pt x="0" y="22"/>
                  </a:lnTo>
                  <a:lnTo>
                    <a:pt x="0" y="22"/>
                  </a:lnTo>
                  <a:lnTo>
                    <a:pt x="0" y="26"/>
                  </a:lnTo>
                  <a:lnTo>
                    <a:pt x="0" y="26"/>
                  </a:lnTo>
                  <a:lnTo>
                    <a:pt x="14" y="42"/>
                  </a:lnTo>
                  <a:lnTo>
                    <a:pt x="28" y="56"/>
                  </a:lnTo>
                  <a:lnTo>
                    <a:pt x="46" y="68"/>
                  </a:lnTo>
                  <a:lnTo>
                    <a:pt x="66" y="78"/>
                  </a:lnTo>
                  <a:lnTo>
                    <a:pt x="66" y="78"/>
                  </a:lnTo>
                  <a:lnTo>
                    <a:pt x="86" y="84"/>
                  </a:lnTo>
                  <a:lnTo>
                    <a:pt x="108" y="88"/>
                  </a:lnTo>
                  <a:lnTo>
                    <a:pt x="128" y="88"/>
                  </a:lnTo>
                  <a:lnTo>
                    <a:pt x="148" y="86"/>
                  </a:lnTo>
                  <a:lnTo>
                    <a:pt x="162" y="86"/>
                  </a:lnTo>
                  <a:lnTo>
                    <a:pt x="162" y="86"/>
                  </a:lnTo>
                  <a:lnTo>
                    <a:pt x="182" y="88"/>
                  </a:lnTo>
                  <a:lnTo>
                    <a:pt x="204" y="88"/>
                  </a:lnTo>
                  <a:lnTo>
                    <a:pt x="224" y="84"/>
                  </a:lnTo>
                  <a:lnTo>
                    <a:pt x="244" y="78"/>
                  </a:lnTo>
                  <a:lnTo>
                    <a:pt x="244" y="78"/>
                  </a:lnTo>
                  <a:lnTo>
                    <a:pt x="264" y="68"/>
                  </a:lnTo>
                  <a:lnTo>
                    <a:pt x="282" y="56"/>
                  </a:lnTo>
                  <a:lnTo>
                    <a:pt x="298" y="42"/>
                  </a:lnTo>
                  <a:lnTo>
                    <a:pt x="310" y="26"/>
                  </a:lnTo>
                  <a:lnTo>
                    <a:pt x="310" y="26"/>
                  </a:lnTo>
                  <a:lnTo>
                    <a:pt x="312" y="22"/>
                  </a:lnTo>
                  <a:lnTo>
                    <a:pt x="308" y="18"/>
                  </a:lnTo>
                  <a:lnTo>
                    <a:pt x="308" y="18"/>
                  </a:lnTo>
                  <a:lnTo>
                    <a:pt x="306" y="18"/>
                  </a:lnTo>
                  <a:lnTo>
                    <a:pt x="306" y="18"/>
                  </a:lnTo>
                  <a:lnTo>
                    <a:pt x="290" y="20"/>
                  </a:lnTo>
                  <a:lnTo>
                    <a:pt x="272" y="20"/>
                  </a:lnTo>
                  <a:lnTo>
                    <a:pt x="262" y="20"/>
                  </a:lnTo>
                  <a:lnTo>
                    <a:pt x="250" y="18"/>
                  </a:lnTo>
                  <a:lnTo>
                    <a:pt x="238" y="14"/>
                  </a:lnTo>
                  <a:lnTo>
                    <a:pt x="226" y="8"/>
                  </a:lnTo>
                  <a:lnTo>
                    <a:pt x="226" y="8"/>
                  </a:lnTo>
                  <a:lnTo>
                    <a:pt x="220" y="2"/>
                  </a:lnTo>
                  <a:lnTo>
                    <a:pt x="214" y="0"/>
                  </a:lnTo>
                  <a:lnTo>
                    <a:pt x="208" y="0"/>
                  </a:lnTo>
                  <a:lnTo>
                    <a:pt x="208" y="0"/>
                  </a:lnTo>
                  <a:lnTo>
                    <a:pt x="196" y="0"/>
                  </a:lnTo>
                  <a:lnTo>
                    <a:pt x="196" y="0"/>
                  </a:lnTo>
                  <a:lnTo>
                    <a:pt x="190" y="4"/>
                  </a:lnTo>
                  <a:lnTo>
                    <a:pt x="186" y="6"/>
                  </a:lnTo>
                  <a:lnTo>
                    <a:pt x="182" y="12"/>
                  </a:lnTo>
                  <a:lnTo>
                    <a:pt x="178" y="16"/>
                  </a:lnTo>
                  <a:lnTo>
                    <a:pt x="178" y="16"/>
                  </a:lnTo>
                  <a:lnTo>
                    <a:pt x="174" y="28"/>
                  </a:lnTo>
                  <a:lnTo>
                    <a:pt x="174" y="38"/>
                  </a:lnTo>
                  <a:lnTo>
                    <a:pt x="174" y="38"/>
                  </a:lnTo>
                  <a:lnTo>
                    <a:pt x="172" y="44"/>
                  </a:lnTo>
                  <a:lnTo>
                    <a:pt x="170" y="46"/>
                  </a:lnTo>
                  <a:lnTo>
                    <a:pt x="170" y="46"/>
                  </a:lnTo>
                  <a:lnTo>
                    <a:pt x="164" y="46"/>
                  </a:lnTo>
                  <a:lnTo>
                    <a:pt x="164" y="46"/>
                  </a:lnTo>
                  <a:lnTo>
                    <a:pt x="146" y="46"/>
                  </a:lnTo>
                  <a:lnTo>
                    <a:pt x="146" y="46"/>
                  </a:lnTo>
                  <a:lnTo>
                    <a:pt x="146" y="46"/>
                  </a:lnTo>
                  <a:lnTo>
                    <a:pt x="140" y="46"/>
                  </a:lnTo>
                  <a:lnTo>
                    <a:pt x="140" y="46"/>
                  </a:lnTo>
                  <a:lnTo>
                    <a:pt x="138" y="44"/>
                  </a:lnTo>
                  <a:lnTo>
                    <a:pt x="136" y="40"/>
                  </a:lnTo>
                  <a:lnTo>
                    <a:pt x="136" y="40"/>
                  </a:lnTo>
                  <a:lnTo>
                    <a:pt x="136" y="28"/>
                  </a:lnTo>
                  <a:lnTo>
                    <a:pt x="132" y="16"/>
                  </a:lnTo>
                  <a:lnTo>
                    <a:pt x="132" y="16"/>
                  </a:lnTo>
                  <a:lnTo>
                    <a:pt x="130" y="12"/>
                  </a:lnTo>
                  <a:lnTo>
                    <a:pt x="126" y="6"/>
                  </a:lnTo>
                  <a:lnTo>
                    <a:pt x="120" y="4"/>
                  </a:lnTo>
                  <a:lnTo>
                    <a:pt x="114" y="0"/>
                  </a:lnTo>
                  <a:lnTo>
                    <a:pt x="114" y="0"/>
                  </a:lnTo>
                  <a:lnTo>
                    <a:pt x="104" y="0"/>
                  </a:lnTo>
                  <a:lnTo>
                    <a:pt x="104"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0"/>
            <p:cNvSpPr>
              <a:spLocks/>
            </p:cNvSpPr>
            <p:nvPr/>
          </p:nvSpPr>
          <p:spPr bwMode="auto">
            <a:xfrm>
              <a:off x="1141840" y="5839765"/>
              <a:ext cx="57492" cy="57492"/>
            </a:xfrm>
            <a:custGeom>
              <a:avLst/>
              <a:gdLst>
                <a:gd name="T0" fmla="*/ 42 w 42"/>
                <a:gd name="T1" fmla="*/ 20 h 42"/>
                <a:gd name="T2" fmla="*/ 42 w 42"/>
                <a:gd name="T3" fmla="*/ 20 h 42"/>
                <a:gd name="T4" fmla="*/ 40 w 42"/>
                <a:gd name="T5" fmla="*/ 28 h 42"/>
                <a:gd name="T6" fmla="*/ 36 w 42"/>
                <a:gd name="T7" fmla="*/ 36 h 42"/>
                <a:gd name="T8" fmla="*/ 30 w 42"/>
                <a:gd name="T9" fmla="*/ 40 h 42"/>
                <a:gd name="T10" fmla="*/ 22 w 42"/>
                <a:gd name="T11" fmla="*/ 42 h 42"/>
                <a:gd name="T12" fmla="*/ 22 w 42"/>
                <a:gd name="T13" fmla="*/ 42 h 42"/>
                <a:gd name="T14" fmla="*/ 14 w 42"/>
                <a:gd name="T15" fmla="*/ 40 h 42"/>
                <a:gd name="T16" fmla="*/ 6 w 42"/>
                <a:gd name="T17" fmla="*/ 36 h 42"/>
                <a:gd name="T18" fmla="*/ 2 w 42"/>
                <a:gd name="T19" fmla="*/ 28 h 42"/>
                <a:gd name="T20" fmla="*/ 0 w 42"/>
                <a:gd name="T21" fmla="*/ 20 h 42"/>
                <a:gd name="T22" fmla="*/ 0 w 42"/>
                <a:gd name="T23" fmla="*/ 20 h 42"/>
                <a:gd name="T24" fmla="*/ 2 w 42"/>
                <a:gd name="T25" fmla="*/ 12 h 42"/>
                <a:gd name="T26" fmla="*/ 6 w 42"/>
                <a:gd name="T27" fmla="*/ 6 h 42"/>
                <a:gd name="T28" fmla="*/ 14 w 42"/>
                <a:gd name="T29" fmla="*/ 2 h 42"/>
                <a:gd name="T30" fmla="*/ 22 w 42"/>
                <a:gd name="T31" fmla="*/ 0 h 42"/>
                <a:gd name="T32" fmla="*/ 22 w 42"/>
                <a:gd name="T33" fmla="*/ 0 h 42"/>
                <a:gd name="T34" fmla="*/ 30 w 42"/>
                <a:gd name="T35" fmla="*/ 2 h 42"/>
                <a:gd name="T36" fmla="*/ 36 w 42"/>
                <a:gd name="T37" fmla="*/ 6 h 42"/>
                <a:gd name="T38" fmla="*/ 40 w 42"/>
                <a:gd name="T39" fmla="*/ 12 h 42"/>
                <a:gd name="T40" fmla="*/ 42 w 42"/>
                <a:gd name="T41" fmla="*/ 20 h 42"/>
                <a:gd name="T42" fmla="*/ 42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42" y="20"/>
                  </a:moveTo>
                  <a:lnTo>
                    <a:pt x="42" y="20"/>
                  </a:lnTo>
                  <a:lnTo>
                    <a:pt x="40" y="28"/>
                  </a:lnTo>
                  <a:lnTo>
                    <a:pt x="36" y="36"/>
                  </a:lnTo>
                  <a:lnTo>
                    <a:pt x="30" y="40"/>
                  </a:lnTo>
                  <a:lnTo>
                    <a:pt x="22" y="42"/>
                  </a:lnTo>
                  <a:lnTo>
                    <a:pt x="22" y="42"/>
                  </a:lnTo>
                  <a:lnTo>
                    <a:pt x="14" y="40"/>
                  </a:lnTo>
                  <a:lnTo>
                    <a:pt x="6" y="36"/>
                  </a:lnTo>
                  <a:lnTo>
                    <a:pt x="2" y="28"/>
                  </a:lnTo>
                  <a:lnTo>
                    <a:pt x="0" y="20"/>
                  </a:lnTo>
                  <a:lnTo>
                    <a:pt x="0" y="20"/>
                  </a:lnTo>
                  <a:lnTo>
                    <a:pt x="2" y="12"/>
                  </a:lnTo>
                  <a:lnTo>
                    <a:pt x="6" y="6"/>
                  </a:lnTo>
                  <a:lnTo>
                    <a:pt x="14" y="2"/>
                  </a:lnTo>
                  <a:lnTo>
                    <a:pt x="22" y="0"/>
                  </a:lnTo>
                  <a:lnTo>
                    <a:pt x="22" y="0"/>
                  </a:lnTo>
                  <a:lnTo>
                    <a:pt x="30" y="2"/>
                  </a:lnTo>
                  <a:lnTo>
                    <a:pt x="36" y="6"/>
                  </a:lnTo>
                  <a:lnTo>
                    <a:pt x="40" y="12"/>
                  </a:lnTo>
                  <a:lnTo>
                    <a:pt x="42" y="20"/>
                  </a:lnTo>
                  <a:lnTo>
                    <a:pt x="42" y="2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01"/>
            <p:cNvSpPr>
              <a:spLocks noEditPoints="1"/>
            </p:cNvSpPr>
            <p:nvPr/>
          </p:nvSpPr>
          <p:spPr bwMode="auto">
            <a:xfrm>
              <a:off x="1155529" y="5886306"/>
              <a:ext cx="30115" cy="410658"/>
            </a:xfrm>
            <a:custGeom>
              <a:avLst/>
              <a:gdLst>
                <a:gd name="T0" fmla="*/ 4 w 22"/>
                <a:gd name="T1" fmla="*/ 0 h 300"/>
                <a:gd name="T2" fmla="*/ 4 w 22"/>
                <a:gd name="T3" fmla="*/ 0 h 300"/>
                <a:gd name="T4" fmla="*/ 2 w 22"/>
                <a:gd name="T5" fmla="*/ 0 h 300"/>
                <a:gd name="T6" fmla="*/ 0 w 22"/>
                <a:gd name="T7" fmla="*/ 2 h 300"/>
                <a:gd name="T8" fmla="*/ 0 w 22"/>
                <a:gd name="T9" fmla="*/ 2 h 300"/>
                <a:gd name="T10" fmla="*/ 2 w 22"/>
                <a:gd name="T11" fmla="*/ 28 h 300"/>
                <a:gd name="T12" fmla="*/ 22 w 22"/>
                <a:gd name="T13" fmla="*/ 28 h 300"/>
                <a:gd name="T14" fmla="*/ 22 w 22"/>
                <a:gd name="T15" fmla="*/ 2 h 300"/>
                <a:gd name="T16" fmla="*/ 22 w 22"/>
                <a:gd name="T17" fmla="*/ 2 h 300"/>
                <a:gd name="T18" fmla="*/ 22 w 22"/>
                <a:gd name="T19" fmla="*/ 0 h 300"/>
                <a:gd name="T20" fmla="*/ 20 w 22"/>
                <a:gd name="T21" fmla="*/ 0 h 300"/>
                <a:gd name="T22" fmla="*/ 20 w 22"/>
                <a:gd name="T23" fmla="*/ 0 h 300"/>
                <a:gd name="T24" fmla="*/ 4 w 22"/>
                <a:gd name="T25" fmla="*/ 0 h 300"/>
                <a:gd name="T26" fmla="*/ 4 w 22"/>
                <a:gd name="T27" fmla="*/ 0 h 300"/>
                <a:gd name="T28" fmla="*/ 2 w 22"/>
                <a:gd name="T29" fmla="*/ 82 h 300"/>
                <a:gd name="T30" fmla="*/ 8 w 22"/>
                <a:gd name="T31" fmla="*/ 298 h 300"/>
                <a:gd name="T32" fmla="*/ 8 w 22"/>
                <a:gd name="T33" fmla="*/ 298 h 300"/>
                <a:gd name="T34" fmla="*/ 8 w 22"/>
                <a:gd name="T35" fmla="*/ 298 h 300"/>
                <a:gd name="T36" fmla="*/ 10 w 22"/>
                <a:gd name="T37" fmla="*/ 300 h 300"/>
                <a:gd name="T38" fmla="*/ 12 w 22"/>
                <a:gd name="T39" fmla="*/ 300 h 300"/>
                <a:gd name="T40" fmla="*/ 12 w 22"/>
                <a:gd name="T41" fmla="*/ 300 h 300"/>
                <a:gd name="T42" fmla="*/ 14 w 22"/>
                <a:gd name="T43" fmla="*/ 300 h 300"/>
                <a:gd name="T44" fmla="*/ 14 w 22"/>
                <a:gd name="T45" fmla="*/ 298 h 300"/>
                <a:gd name="T46" fmla="*/ 14 w 22"/>
                <a:gd name="T47" fmla="*/ 298 h 300"/>
                <a:gd name="T48" fmla="*/ 20 w 22"/>
                <a:gd name="T49" fmla="*/ 82 h 300"/>
                <a:gd name="T50" fmla="*/ 2 w 22"/>
                <a:gd name="T51" fmla="*/ 8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00">
                  <a:moveTo>
                    <a:pt x="4" y="0"/>
                  </a:moveTo>
                  <a:lnTo>
                    <a:pt x="4" y="0"/>
                  </a:lnTo>
                  <a:lnTo>
                    <a:pt x="2" y="0"/>
                  </a:lnTo>
                  <a:lnTo>
                    <a:pt x="0" y="2"/>
                  </a:lnTo>
                  <a:lnTo>
                    <a:pt x="0" y="2"/>
                  </a:lnTo>
                  <a:lnTo>
                    <a:pt x="2" y="28"/>
                  </a:lnTo>
                  <a:lnTo>
                    <a:pt x="22" y="28"/>
                  </a:lnTo>
                  <a:lnTo>
                    <a:pt x="22" y="2"/>
                  </a:lnTo>
                  <a:lnTo>
                    <a:pt x="22" y="2"/>
                  </a:lnTo>
                  <a:lnTo>
                    <a:pt x="22" y="0"/>
                  </a:lnTo>
                  <a:lnTo>
                    <a:pt x="20" y="0"/>
                  </a:lnTo>
                  <a:lnTo>
                    <a:pt x="20" y="0"/>
                  </a:lnTo>
                  <a:lnTo>
                    <a:pt x="4" y="0"/>
                  </a:lnTo>
                  <a:lnTo>
                    <a:pt x="4" y="0"/>
                  </a:lnTo>
                  <a:close/>
                  <a:moveTo>
                    <a:pt x="2" y="82"/>
                  </a:moveTo>
                  <a:lnTo>
                    <a:pt x="8" y="298"/>
                  </a:lnTo>
                  <a:lnTo>
                    <a:pt x="8" y="298"/>
                  </a:lnTo>
                  <a:lnTo>
                    <a:pt x="8" y="298"/>
                  </a:lnTo>
                  <a:lnTo>
                    <a:pt x="10" y="300"/>
                  </a:lnTo>
                  <a:lnTo>
                    <a:pt x="12" y="300"/>
                  </a:lnTo>
                  <a:lnTo>
                    <a:pt x="12" y="300"/>
                  </a:lnTo>
                  <a:lnTo>
                    <a:pt x="14" y="300"/>
                  </a:lnTo>
                  <a:lnTo>
                    <a:pt x="14" y="298"/>
                  </a:lnTo>
                  <a:lnTo>
                    <a:pt x="14" y="298"/>
                  </a:lnTo>
                  <a:lnTo>
                    <a:pt x="20" y="82"/>
                  </a:lnTo>
                  <a:lnTo>
                    <a:pt x="2" y="82"/>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02"/>
            <p:cNvSpPr>
              <a:spLocks/>
            </p:cNvSpPr>
            <p:nvPr/>
          </p:nvSpPr>
          <p:spPr bwMode="auto">
            <a:xfrm>
              <a:off x="1155529" y="5886304"/>
              <a:ext cx="30115" cy="38329"/>
            </a:xfrm>
            <a:custGeom>
              <a:avLst/>
              <a:gdLst>
                <a:gd name="T0" fmla="*/ 4 w 22"/>
                <a:gd name="T1" fmla="*/ 0 h 28"/>
                <a:gd name="T2" fmla="*/ 4 w 22"/>
                <a:gd name="T3" fmla="*/ 0 h 28"/>
                <a:gd name="T4" fmla="*/ 2 w 22"/>
                <a:gd name="T5" fmla="*/ 0 h 28"/>
                <a:gd name="T6" fmla="*/ 0 w 22"/>
                <a:gd name="T7" fmla="*/ 2 h 28"/>
                <a:gd name="T8" fmla="*/ 0 w 22"/>
                <a:gd name="T9" fmla="*/ 2 h 28"/>
                <a:gd name="T10" fmla="*/ 2 w 22"/>
                <a:gd name="T11" fmla="*/ 28 h 28"/>
                <a:gd name="T12" fmla="*/ 22 w 22"/>
                <a:gd name="T13" fmla="*/ 28 h 28"/>
                <a:gd name="T14" fmla="*/ 22 w 22"/>
                <a:gd name="T15" fmla="*/ 2 h 28"/>
                <a:gd name="T16" fmla="*/ 22 w 22"/>
                <a:gd name="T17" fmla="*/ 2 h 28"/>
                <a:gd name="T18" fmla="*/ 22 w 22"/>
                <a:gd name="T19" fmla="*/ 0 h 28"/>
                <a:gd name="T20" fmla="*/ 20 w 22"/>
                <a:gd name="T21" fmla="*/ 0 h 28"/>
                <a:gd name="T22" fmla="*/ 20 w 22"/>
                <a:gd name="T23" fmla="*/ 0 h 28"/>
                <a:gd name="T24" fmla="*/ 4 w 22"/>
                <a:gd name="T25" fmla="*/ 0 h 28"/>
                <a:gd name="T26" fmla="*/ 4 w 22"/>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8">
                  <a:moveTo>
                    <a:pt x="4" y="0"/>
                  </a:moveTo>
                  <a:lnTo>
                    <a:pt x="4" y="0"/>
                  </a:lnTo>
                  <a:lnTo>
                    <a:pt x="2" y="0"/>
                  </a:lnTo>
                  <a:lnTo>
                    <a:pt x="0" y="2"/>
                  </a:lnTo>
                  <a:lnTo>
                    <a:pt x="0" y="2"/>
                  </a:lnTo>
                  <a:lnTo>
                    <a:pt x="2" y="28"/>
                  </a:lnTo>
                  <a:lnTo>
                    <a:pt x="22" y="28"/>
                  </a:lnTo>
                  <a:lnTo>
                    <a:pt x="22" y="2"/>
                  </a:lnTo>
                  <a:lnTo>
                    <a:pt x="22" y="2"/>
                  </a:lnTo>
                  <a:lnTo>
                    <a:pt x="22" y="0"/>
                  </a:lnTo>
                  <a:lnTo>
                    <a:pt x="20" y="0"/>
                  </a:lnTo>
                  <a:lnTo>
                    <a:pt x="20" y="0"/>
                  </a:lnTo>
                  <a:lnTo>
                    <a:pt x="4" y="0"/>
                  </a:lnTo>
                  <a:lnTo>
                    <a:pt x="4" y="0"/>
                  </a:lnTo>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03"/>
            <p:cNvSpPr>
              <a:spLocks/>
            </p:cNvSpPr>
            <p:nvPr/>
          </p:nvSpPr>
          <p:spPr bwMode="auto">
            <a:xfrm>
              <a:off x="1158266" y="5998554"/>
              <a:ext cx="24640" cy="298411"/>
            </a:xfrm>
            <a:custGeom>
              <a:avLst/>
              <a:gdLst>
                <a:gd name="T0" fmla="*/ 0 w 18"/>
                <a:gd name="T1" fmla="*/ 0 h 218"/>
                <a:gd name="T2" fmla="*/ 6 w 18"/>
                <a:gd name="T3" fmla="*/ 216 h 218"/>
                <a:gd name="T4" fmla="*/ 6 w 18"/>
                <a:gd name="T5" fmla="*/ 216 h 218"/>
                <a:gd name="T6" fmla="*/ 6 w 18"/>
                <a:gd name="T7" fmla="*/ 216 h 218"/>
                <a:gd name="T8" fmla="*/ 8 w 18"/>
                <a:gd name="T9" fmla="*/ 218 h 218"/>
                <a:gd name="T10" fmla="*/ 10 w 18"/>
                <a:gd name="T11" fmla="*/ 218 h 218"/>
                <a:gd name="T12" fmla="*/ 10 w 18"/>
                <a:gd name="T13" fmla="*/ 218 h 218"/>
                <a:gd name="T14" fmla="*/ 12 w 18"/>
                <a:gd name="T15" fmla="*/ 218 h 218"/>
                <a:gd name="T16" fmla="*/ 12 w 18"/>
                <a:gd name="T17" fmla="*/ 216 h 218"/>
                <a:gd name="T18" fmla="*/ 12 w 18"/>
                <a:gd name="T19" fmla="*/ 216 h 218"/>
                <a:gd name="T20" fmla="*/ 18 w 18"/>
                <a:gd name="T21" fmla="*/ 0 h 218"/>
                <a:gd name="T22" fmla="*/ 0 w 18"/>
                <a:gd name="T2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18">
                  <a:moveTo>
                    <a:pt x="0" y="0"/>
                  </a:moveTo>
                  <a:lnTo>
                    <a:pt x="6" y="216"/>
                  </a:lnTo>
                  <a:lnTo>
                    <a:pt x="6" y="216"/>
                  </a:lnTo>
                  <a:lnTo>
                    <a:pt x="6" y="216"/>
                  </a:lnTo>
                  <a:lnTo>
                    <a:pt x="8" y="218"/>
                  </a:lnTo>
                  <a:lnTo>
                    <a:pt x="10" y="218"/>
                  </a:lnTo>
                  <a:lnTo>
                    <a:pt x="10" y="218"/>
                  </a:lnTo>
                  <a:lnTo>
                    <a:pt x="12" y="218"/>
                  </a:lnTo>
                  <a:lnTo>
                    <a:pt x="12" y="216"/>
                  </a:lnTo>
                  <a:lnTo>
                    <a:pt x="12" y="216"/>
                  </a:lnTo>
                  <a:lnTo>
                    <a:pt x="18" y="0"/>
                  </a:lnTo>
                  <a:lnTo>
                    <a:pt x="0" y="0"/>
                  </a:lnTo>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04"/>
            <p:cNvSpPr>
              <a:spLocks noEditPoints="1"/>
            </p:cNvSpPr>
            <p:nvPr/>
          </p:nvSpPr>
          <p:spPr bwMode="auto">
            <a:xfrm>
              <a:off x="1098028" y="6004029"/>
              <a:ext cx="147837" cy="210804"/>
            </a:xfrm>
            <a:custGeom>
              <a:avLst/>
              <a:gdLst>
                <a:gd name="T0" fmla="*/ 78 w 108"/>
                <a:gd name="T1" fmla="*/ 0 h 154"/>
                <a:gd name="T2" fmla="*/ 70 w 108"/>
                <a:gd name="T3" fmla="*/ 2 h 154"/>
                <a:gd name="T4" fmla="*/ 68 w 108"/>
                <a:gd name="T5" fmla="*/ 12 h 154"/>
                <a:gd name="T6" fmla="*/ 80 w 108"/>
                <a:gd name="T7" fmla="*/ 20 h 154"/>
                <a:gd name="T8" fmla="*/ 96 w 108"/>
                <a:gd name="T9" fmla="*/ 32 h 154"/>
                <a:gd name="T10" fmla="*/ 90 w 108"/>
                <a:gd name="T11" fmla="*/ 48 h 154"/>
                <a:gd name="T12" fmla="*/ 68 w 108"/>
                <a:gd name="T13" fmla="*/ 58 h 154"/>
                <a:gd name="T14" fmla="*/ 76 w 108"/>
                <a:gd name="T15" fmla="*/ 78 h 154"/>
                <a:gd name="T16" fmla="*/ 84 w 108"/>
                <a:gd name="T17" fmla="*/ 90 h 154"/>
                <a:gd name="T18" fmla="*/ 76 w 108"/>
                <a:gd name="T19" fmla="*/ 104 h 154"/>
                <a:gd name="T20" fmla="*/ 66 w 108"/>
                <a:gd name="T21" fmla="*/ 124 h 154"/>
                <a:gd name="T22" fmla="*/ 72 w 108"/>
                <a:gd name="T23" fmla="*/ 130 h 154"/>
                <a:gd name="T24" fmla="*/ 72 w 108"/>
                <a:gd name="T25" fmla="*/ 138 h 154"/>
                <a:gd name="T26" fmla="*/ 66 w 108"/>
                <a:gd name="T27" fmla="*/ 142 h 154"/>
                <a:gd name="T28" fmla="*/ 76 w 108"/>
                <a:gd name="T29" fmla="*/ 150 h 154"/>
                <a:gd name="T30" fmla="*/ 86 w 108"/>
                <a:gd name="T31" fmla="*/ 134 h 154"/>
                <a:gd name="T32" fmla="*/ 86 w 108"/>
                <a:gd name="T33" fmla="*/ 132 h 154"/>
                <a:gd name="T34" fmla="*/ 76 w 108"/>
                <a:gd name="T35" fmla="*/ 116 h 154"/>
                <a:gd name="T36" fmla="*/ 92 w 108"/>
                <a:gd name="T37" fmla="*/ 104 h 154"/>
                <a:gd name="T38" fmla="*/ 96 w 108"/>
                <a:gd name="T39" fmla="*/ 90 h 154"/>
                <a:gd name="T40" fmla="*/ 94 w 108"/>
                <a:gd name="T41" fmla="*/ 84 h 154"/>
                <a:gd name="T42" fmla="*/ 82 w 108"/>
                <a:gd name="T43" fmla="*/ 68 h 154"/>
                <a:gd name="T44" fmla="*/ 90 w 108"/>
                <a:gd name="T45" fmla="*/ 62 h 154"/>
                <a:gd name="T46" fmla="*/ 108 w 108"/>
                <a:gd name="T47" fmla="*/ 32 h 154"/>
                <a:gd name="T48" fmla="*/ 96 w 108"/>
                <a:gd name="T49" fmla="*/ 6 h 154"/>
                <a:gd name="T50" fmla="*/ 80 w 108"/>
                <a:gd name="T51" fmla="*/ 0 h 154"/>
                <a:gd name="T52" fmla="*/ 26 w 108"/>
                <a:gd name="T53" fmla="*/ 0 h 154"/>
                <a:gd name="T54" fmla="*/ 16 w 108"/>
                <a:gd name="T55" fmla="*/ 2 h 154"/>
                <a:gd name="T56" fmla="*/ 0 w 108"/>
                <a:gd name="T57" fmla="*/ 32 h 154"/>
                <a:gd name="T58" fmla="*/ 10 w 108"/>
                <a:gd name="T59" fmla="*/ 56 h 154"/>
                <a:gd name="T60" fmla="*/ 28 w 108"/>
                <a:gd name="T61" fmla="*/ 66 h 154"/>
                <a:gd name="T62" fmla="*/ 14 w 108"/>
                <a:gd name="T63" fmla="*/ 78 h 154"/>
                <a:gd name="T64" fmla="*/ 12 w 108"/>
                <a:gd name="T65" fmla="*/ 98 h 154"/>
                <a:gd name="T66" fmla="*/ 24 w 108"/>
                <a:gd name="T67" fmla="*/ 114 h 154"/>
                <a:gd name="T68" fmla="*/ 22 w 108"/>
                <a:gd name="T69" fmla="*/ 128 h 154"/>
                <a:gd name="T70" fmla="*/ 24 w 108"/>
                <a:gd name="T71" fmla="*/ 144 h 154"/>
                <a:gd name="T72" fmla="*/ 42 w 108"/>
                <a:gd name="T73" fmla="*/ 154 h 154"/>
                <a:gd name="T74" fmla="*/ 38 w 108"/>
                <a:gd name="T75" fmla="*/ 140 h 154"/>
                <a:gd name="T76" fmla="*/ 34 w 108"/>
                <a:gd name="T77" fmla="*/ 130 h 154"/>
                <a:gd name="T78" fmla="*/ 42 w 108"/>
                <a:gd name="T79" fmla="*/ 124 h 154"/>
                <a:gd name="T80" fmla="*/ 30 w 108"/>
                <a:gd name="T81" fmla="*/ 104 h 154"/>
                <a:gd name="T82" fmla="*/ 24 w 108"/>
                <a:gd name="T83" fmla="*/ 84 h 154"/>
                <a:gd name="T84" fmla="*/ 40 w 108"/>
                <a:gd name="T85" fmla="*/ 74 h 154"/>
                <a:gd name="T86" fmla="*/ 22 w 108"/>
                <a:gd name="T87" fmla="*/ 52 h 154"/>
                <a:gd name="T88" fmla="*/ 12 w 108"/>
                <a:gd name="T89" fmla="*/ 38 h 154"/>
                <a:gd name="T90" fmla="*/ 16 w 108"/>
                <a:gd name="T91" fmla="*/ 22 h 154"/>
                <a:gd name="T92" fmla="*/ 38 w 108"/>
                <a:gd name="T93" fmla="*/ 14 h 154"/>
                <a:gd name="T94" fmla="*/ 40 w 108"/>
                <a:gd name="T9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154">
                  <a:moveTo>
                    <a:pt x="78" y="0"/>
                  </a:moveTo>
                  <a:lnTo>
                    <a:pt x="78" y="0"/>
                  </a:lnTo>
                  <a:lnTo>
                    <a:pt x="78" y="0"/>
                  </a:lnTo>
                  <a:lnTo>
                    <a:pt x="78" y="0"/>
                  </a:lnTo>
                  <a:close/>
                  <a:moveTo>
                    <a:pt x="80" y="0"/>
                  </a:moveTo>
                  <a:lnTo>
                    <a:pt x="78" y="0"/>
                  </a:lnTo>
                  <a:lnTo>
                    <a:pt x="78" y="0"/>
                  </a:lnTo>
                  <a:lnTo>
                    <a:pt x="70" y="2"/>
                  </a:lnTo>
                  <a:lnTo>
                    <a:pt x="68" y="4"/>
                  </a:lnTo>
                  <a:lnTo>
                    <a:pt x="66" y="8"/>
                  </a:lnTo>
                  <a:lnTo>
                    <a:pt x="66" y="8"/>
                  </a:lnTo>
                  <a:lnTo>
                    <a:pt x="68" y="12"/>
                  </a:lnTo>
                  <a:lnTo>
                    <a:pt x="68" y="14"/>
                  </a:lnTo>
                  <a:lnTo>
                    <a:pt x="68" y="14"/>
                  </a:lnTo>
                  <a:lnTo>
                    <a:pt x="74" y="18"/>
                  </a:lnTo>
                  <a:lnTo>
                    <a:pt x="80" y="20"/>
                  </a:lnTo>
                  <a:lnTo>
                    <a:pt x="80" y="20"/>
                  </a:lnTo>
                  <a:lnTo>
                    <a:pt x="92" y="22"/>
                  </a:lnTo>
                  <a:lnTo>
                    <a:pt x="94" y="26"/>
                  </a:lnTo>
                  <a:lnTo>
                    <a:pt x="96" y="32"/>
                  </a:lnTo>
                  <a:lnTo>
                    <a:pt x="96" y="32"/>
                  </a:lnTo>
                  <a:lnTo>
                    <a:pt x="96" y="38"/>
                  </a:lnTo>
                  <a:lnTo>
                    <a:pt x="94" y="42"/>
                  </a:lnTo>
                  <a:lnTo>
                    <a:pt x="90" y="48"/>
                  </a:lnTo>
                  <a:lnTo>
                    <a:pt x="84" y="52"/>
                  </a:lnTo>
                  <a:lnTo>
                    <a:pt x="84" y="52"/>
                  </a:lnTo>
                  <a:lnTo>
                    <a:pt x="76" y="56"/>
                  </a:lnTo>
                  <a:lnTo>
                    <a:pt x="68" y="58"/>
                  </a:lnTo>
                  <a:lnTo>
                    <a:pt x="68" y="58"/>
                  </a:lnTo>
                  <a:lnTo>
                    <a:pt x="68" y="74"/>
                  </a:lnTo>
                  <a:lnTo>
                    <a:pt x="68" y="74"/>
                  </a:lnTo>
                  <a:lnTo>
                    <a:pt x="76" y="78"/>
                  </a:lnTo>
                  <a:lnTo>
                    <a:pt x="76" y="78"/>
                  </a:lnTo>
                  <a:lnTo>
                    <a:pt x="82" y="84"/>
                  </a:lnTo>
                  <a:lnTo>
                    <a:pt x="84" y="90"/>
                  </a:lnTo>
                  <a:lnTo>
                    <a:pt x="84" y="90"/>
                  </a:lnTo>
                  <a:lnTo>
                    <a:pt x="84" y="92"/>
                  </a:lnTo>
                  <a:lnTo>
                    <a:pt x="84" y="92"/>
                  </a:lnTo>
                  <a:lnTo>
                    <a:pt x="82" y="98"/>
                  </a:lnTo>
                  <a:lnTo>
                    <a:pt x="76" y="104"/>
                  </a:lnTo>
                  <a:lnTo>
                    <a:pt x="76" y="104"/>
                  </a:lnTo>
                  <a:lnTo>
                    <a:pt x="66" y="108"/>
                  </a:lnTo>
                  <a:lnTo>
                    <a:pt x="66" y="108"/>
                  </a:lnTo>
                  <a:lnTo>
                    <a:pt x="66" y="124"/>
                  </a:lnTo>
                  <a:lnTo>
                    <a:pt x="66" y="124"/>
                  </a:lnTo>
                  <a:lnTo>
                    <a:pt x="68" y="126"/>
                  </a:lnTo>
                  <a:lnTo>
                    <a:pt x="68" y="126"/>
                  </a:lnTo>
                  <a:lnTo>
                    <a:pt x="72" y="130"/>
                  </a:lnTo>
                  <a:lnTo>
                    <a:pt x="74" y="134"/>
                  </a:lnTo>
                  <a:lnTo>
                    <a:pt x="74" y="134"/>
                  </a:lnTo>
                  <a:lnTo>
                    <a:pt x="74" y="134"/>
                  </a:lnTo>
                  <a:lnTo>
                    <a:pt x="72" y="138"/>
                  </a:lnTo>
                  <a:lnTo>
                    <a:pt x="68" y="140"/>
                  </a:lnTo>
                  <a:lnTo>
                    <a:pt x="68" y="140"/>
                  </a:lnTo>
                  <a:lnTo>
                    <a:pt x="66" y="142"/>
                  </a:lnTo>
                  <a:lnTo>
                    <a:pt x="66" y="142"/>
                  </a:lnTo>
                  <a:lnTo>
                    <a:pt x="64" y="154"/>
                  </a:lnTo>
                  <a:lnTo>
                    <a:pt x="64" y="154"/>
                  </a:lnTo>
                  <a:lnTo>
                    <a:pt x="76" y="150"/>
                  </a:lnTo>
                  <a:lnTo>
                    <a:pt x="76" y="150"/>
                  </a:lnTo>
                  <a:lnTo>
                    <a:pt x="82" y="144"/>
                  </a:lnTo>
                  <a:lnTo>
                    <a:pt x="84" y="138"/>
                  </a:lnTo>
                  <a:lnTo>
                    <a:pt x="86" y="134"/>
                  </a:lnTo>
                  <a:lnTo>
                    <a:pt x="86" y="134"/>
                  </a:lnTo>
                  <a:lnTo>
                    <a:pt x="86" y="134"/>
                  </a:lnTo>
                  <a:lnTo>
                    <a:pt x="86" y="134"/>
                  </a:lnTo>
                  <a:lnTo>
                    <a:pt x="86" y="132"/>
                  </a:lnTo>
                  <a:lnTo>
                    <a:pt x="86" y="132"/>
                  </a:lnTo>
                  <a:lnTo>
                    <a:pt x="84" y="128"/>
                  </a:lnTo>
                  <a:lnTo>
                    <a:pt x="82" y="124"/>
                  </a:lnTo>
                  <a:lnTo>
                    <a:pt x="76" y="116"/>
                  </a:lnTo>
                  <a:lnTo>
                    <a:pt x="76" y="116"/>
                  </a:lnTo>
                  <a:lnTo>
                    <a:pt x="82" y="114"/>
                  </a:lnTo>
                  <a:lnTo>
                    <a:pt x="82" y="114"/>
                  </a:lnTo>
                  <a:lnTo>
                    <a:pt x="88" y="108"/>
                  </a:lnTo>
                  <a:lnTo>
                    <a:pt x="92" y="104"/>
                  </a:lnTo>
                  <a:lnTo>
                    <a:pt x="94" y="98"/>
                  </a:lnTo>
                  <a:lnTo>
                    <a:pt x="96" y="92"/>
                  </a:lnTo>
                  <a:lnTo>
                    <a:pt x="96" y="92"/>
                  </a:lnTo>
                  <a:lnTo>
                    <a:pt x="96" y="90"/>
                  </a:lnTo>
                  <a:lnTo>
                    <a:pt x="96" y="90"/>
                  </a:lnTo>
                  <a:lnTo>
                    <a:pt x="96" y="90"/>
                  </a:lnTo>
                  <a:lnTo>
                    <a:pt x="96" y="90"/>
                  </a:lnTo>
                  <a:lnTo>
                    <a:pt x="94" y="84"/>
                  </a:lnTo>
                  <a:lnTo>
                    <a:pt x="92" y="78"/>
                  </a:lnTo>
                  <a:lnTo>
                    <a:pt x="88" y="72"/>
                  </a:lnTo>
                  <a:lnTo>
                    <a:pt x="82" y="68"/>
                  </a:lnTo>
                  <a:lnTo>
                    <a:pt x="82" y="68"/>
                  </a:lnTo>
                  <a:lnTo>
                    <a:pt x="80" y="66"/>
                  </a:lnTo>
                  <a:lnTo>
                    <a:pt x="80" y="66"/>
                  </a:lnTo>
                  <a:lnTo>
                    <a:pt x="90" y="62"/>
                  </a:lnTo>
                  <a:lnTo>
                    <a:pt x="90" y="62"/>
                  </a:lnTo>
                  <a:lnTo>
                    <a:pt x="98" y="56"/>
                  </a:lnTo>
                  <a:lnTo>
                    <a:pt x="102" y="48"/>
                  </a:lnTo>
                  <a:lnTo>
                    <a:pt x="106" y="42"/>
                  </a:lnTo>
                  <a:lnTo>
                    <a:pt x="108" y="32"/>
                  </a:lnTo>
                  <a:lnTo>
                    <a:pt x="108" y="32"/>
                  </a:lnTo>
                  <a:lnTo>
                    <a:pt x="106" y="24"/>
                  </a:lnTo>
                  <a:lnTo>
                    <a:pt x="102" y="14"/>
                  </a:lnTo>
                  <a:lnTo>
                    <a:pt x="96" y="6"/>
                  </a:lnTo>
                  <a:lnTo>
                    <a:pt x="90" y="2"/>
                  </a:lnTo>
                  <a:lnTo>
                    <a:pt x="84" y="0"/>
                  </a:lnTo>
                  <a:lnTo>
                    <a:pt x="84" y="0"/>
                  </a:lnTo>
                  <a:lnTo>
                    <a:pt x="80" y="0"/>
                  </a:lnTo>
                  <a:close/>
                  <a:moveTo>
                    <a:pt x="28" y="0"/>
                  </a:moveTo>
                  <a:lnTo>
                    <a:pt x="28" y="0"/>
                  </a:lnTo>
                  <a:lnTo>
                    <a:pt x="26" y="0"/>
                  </a:lnTo>
                  <a:lnTo>
                    <a:pt x="26" y="0"/>
                  </a:lnTo>
                  <a:lnTo>
                    <a:pt x="26" y="0"/>
                  </a:lnTo>
                  <a:lnTo>
                    <a:pt x="22" y="0"/>
                  </a:lnTo>
                  <a:lnTo>
                    <a:pt x="22" y="0"/>
                  </a:lnTo>
                  <a:lnTo>
                    <a:pt x="16" y="2"/>
                  </a:lnTo>
                  <a:lnTo>
                    <a:pt x="12" y="6"/>
                  </a:lnTo>
                  <a:lnTo>
                    <a:pt x="4" y="14"/>
                  </a:lnTo>
                  <a:lnTo>
                    <a:pt x="0" y="24"/>
                  </a:lnTo>
                  <a:lnTo>
                    <a:pt x="0" y="32"/>
                  </a:lnTo>
                  <a:lnTo>
                    <a:pt x="0" y="32"/>
                  </a:lnTo>
                  <a:lnTo>
                    <a:pt x="0" y="42"/>
                  </a:lnTo>
                  <a:lnTo>
                    <a:pt x="4" y="48"/>
                  </a:lnTo>
                  <a:lnTo>
                    <a:pt x="10" y="56"/>
                  </a:lnTo>
                  <a:lnTo>
                    <a:pt x="16" y="62"/>
                  </a:lnTo>
                  <a:lnTo>
                    <a:pt x="16" y="62"/>
                  </a:lnTo>
                  <a:lnTo>
                    <a:pt x="28" y="66"/>
                  </a:lnTo>
                  <a:lnTo>
                    <a:pt x="28" y="66"/>
                  </a:lnTo>
                  <a:lnTo>
                    <a:pt x="24" y="68"/>
                  </a:lnTo>
                  <a:lnTo>
                    <a:pt x="24" y="68"/>
                  </a:lnTo>
                  <a:lnTo>
                    <a:pt x="20" y="74"/>
                  </a:lnTo>
                  <a:lnTo>
                    <a:pt x="14" y="78"/>
                  </a:lnTo>
                  <a:lnTo>
                    <a:pt x="12" y="84"/>
                  </a:lnTo>
                  <a:lnTo>
                    <a:pt x="12" y="92"/>
                  </a:lnTo>
                  <a:lnTo>
                    <a:pt x="12" y="92"/>
                  </a:lnTo>
                  <a:lnTo>
                    <a:pt x="12" y="98"/>
                  </a:lnTo>
                  <a:lnTo>
                    <a:pt x="14" y="104"/>
                  </a:lnTo>
                  <a:lnTo>
                    <a:pt x="20" y="108"/>
                  </a:lnTo>
                  <a:lnTo>
                    <a:pt x="24" y="114"/>
                  </a:lnTo>
                  <a:lnTo>
                    <a:pt x="24" y="114"/>
                  </a:lnTo>
                  <a:lnTo>
                    <a:pt x="30" y="116"/>
                  </a:lnTo>
                  <a:lnTo>
                    <a:pt x="30" y="116"/>
                  </a:lnTo>
                  <a:lnTo>
                    <a:pt x="24" y="124"/>
                  </a:lnTo>
                  <a:lnTo>
                    <a:pt x="22" y="128"/>
                  </a:lnTo>
                  <a:lnTo>
                    <a:pt x="22" y="134"/>
                  </a:lnTo>
                  <a:lnTo>
                    <a:pt x="22" y="134"/>
                  </a:lnTo>
                  <a:lnTo>
                    <a:pt x="22" y="138"/>
                  </a:lnTo>
                  <a:lnTo>
                    <a:pt x="24" y="144"/>
                  </a:lnTo>
                  <a:lnTo>
                    <a:pt x="32" y="150"/>
                  </a:lnTo>
                  <a:lnTo>
                    <a:pt x="32" y="150"/>
                  </a:lnTo>
                  <a:lnTo>
                    <a:pt x="42" y="154"/>
                  </a:lnTo>
                  <a:lnTo>
                    <a:pt x="42" y="154"/>
                  </a:lnTo>
                  <a:lnTo>
                    <a:pt x="42" y="142"/>
                  </a:lnTo>
                  <a:lnTo>
                    <a:pt x="42" y="142"/>
                  </a:lnTo>
                  <a:lnTo>
                    <a:pt x="38" y="140"/>
                  </a:lnTo>
                  <a:lnTo>
                    <a:pt x="38" y="140"/>
                  </a:lnTo>
                  <a:lnTo>
                    <a:pt x="34" y="138"/>
                  </a:lnTo>
                  <a:lnTo>
                    <a:pt x="32" y="134"/>
                  </a:lnTo>
                  <a:lnTo>
                    <a:pt x="32" y="134"/>
                  </a:lnTo>
                  <a:lnTo>
                    <a:pt x="34" y="130"/>
                  </a:lnTo>
                  <a:lnTo>
                    <a:pt x="38" y="126"/>
                  </a:lnTo>
                  <a:lnTo>
                    <a:pt x="38" y="126"/>
                  </a:lnTo>
                  <a:lnTo>
                    <a:pt x="42" y="124"/>
                  </a:lnTo>
                  <a:lnTo>
                    <a:pt x="42" y="124"/>
                  </a:lnTo>
                  <a:lnTo>
                    <a:pt x="40" y="108"/>
                  </a:lnTo>
                  <a:lnTo>
                    <a:pt x="40" y="108"/>
                  </a:lnTo>
                  <a:lnTo>
                    <a:pt x="30" y="104"/>
                  </a:lnTo>
                  <a:lnTo>
                    <a:pt x="30" y="104"/>
                  </a:lnTo>
                  <a:lnTo>
                    <a:pt x="24" y="98"/>
                  </a:lnTo>
                  <a:lnTo>
                    <a:pt x="22" y="92"/>
                  </a:lnTo>
                  <a:lnTo>
                    <a:pt x="22" y="92"/>
                  </a:lnTo>
                  <a:lnTo>
                    <a:pt x="24" y="84"/>
                  </a:lnTo>
                  <a:lnTo>
                    <a:pt x="30" y="78"/>
                  </a:lnTo>
                  <a:lnTo>
                    <a:pt x="30" y="78"/>
                  </a:lnTo>
                  <a:lnTo>
                    <a:pt x="40" y="74"/>
                  </a:lnTo>
                  <a:lnTo>
                    <a:pt x="40" y="74"/>
                  </a:lnTo>
                  <a:lnTo>
                    <a:pt x="40" y="58"/>
                  </a:lnTo>
                  <a:lnTo>
                    <a:pt x="40" y="58"/>
                  </a:lnTo>
                  <a:lnTo>
                    <a:pt x="30" y="56"/>
                  </a:lnTo>
                  <a:lnTo>
                    <a:pt x="22" y="52"/>
                  </a:lnTo>
                  <a:lnTo>
                    <a:pt x="22" y="52"/>
                  </a:lnTo>
                  <a:lnTo>
                    <a:pt x="18" y="48"/>
                  </a:lnTo>
                  <a:lnTo>
                    <a:pt x="14" y="42"/>
                  </a:lnTo>
                  <a:lnTo>
                    <a:pt x="12" y="38"/>
                  </a:lnTo>
                  <a:lnTo>
                    <a:pt x="10" y="32"/>
                  </a:lnTo>
                  <a:lnTo>
                    <a:pt x="10" y="32"/>
                  </a:lnTo>
                  <a:lnTo>
                    <a:pt x="12" y="26"/>
                  </a:lnTo>
                  <a:lnTo>
                    <a:pt x="16" y="22"/>
                  </a:lnTo>
                  <a:lnTo>
                    <a:pt x="28" y="20"/>
                  </a:lnTo>
                  <a:lnTo>
                    <a:pt x="28" y="20"/>
                  </a:lnTo>
                  <a:lnTo>
                    <a:pt x="34" y="18"/>
                  </a:lnTo>
                  <a:lnTo>
                    <a:pt x="38" y="14"/>
                  </a:lnTo>
                  <a:lnTo>
                    <a:pt x="38" y="14"/>
                  </a:lnTo>
                  <a:lnTo>
                    <a:pt x="40" y="12"/>
                  </a:lnTo>
                  <a:lnTo>
                    <a:pt x="40" y="8"/>
                  </a:lnTo>
                  <a:lnTo>
                    <a:pt x="40" y="8"/>
                  </a:lnTo>
                  <a:lnTo>
                    <a:pt x="38" y="4"/>
                  </a:lnTo>
                  <a:lnTo>
                    <a:pt x="36" y="2"/>
                  </a:lnTo>
                  <a:lnTo>
                    <a:pt x="28"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05"/>
            <p:cNvSpPr>
              <a:spLocks/>
            </p:cNvSpPr>
            <p:nvPr/>
          </p:nvSpPr>
          <p:spPr bwMode="auto">
            <a:xfrm>
              <a:off x="1204799" y="600402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06"/>
            <p:cNvSpPr>
              <a:spLocks/>
            </p:cNvSpPr>
            <p:nvPr/>
          </p:nvSpPr>
          <p:spPr bwMode="auto">
            <a:xfrm>
              <a:off x="1185623" y="6004028"/>
              <a:ext cx="60230" cy="210804"/>
            </a:xfrm>
            <a:custGeom>
              <a:avLst/>
              <a:gdLst>
                <a:gd name="T0" fmla="*/ 14 w 44"/>
                <a:gd name="T1" fmla="*/ 0 h 154"/>
                <a:gd name="T2" fmla="*/ 6 w 44"/>
                <a:gd name="T3" fmla="*/ 2 h 154"/>
                <a:gd name="T4" fmla="*/ 2 w 44"/>
                <a:gd name="T5" fmla="*/ 8 h 154"/>
                <a:gd name="T6" fmla="*/ 4 w 44"/>
                <a:gd name="T7" fmla="*/ 12 h 154"/>
                <a:gd name="T8" fmla="*/ 4 w 44"/>
                <a:gd name="T9" fmla="*/ 14 h 154"/>
                <a:gd name="T10" fmla="*/ 16 w 44"/>
                <a:gd name="T11" fmla="*/ 20 h 154"/>
                <a:gd name="T12" fmla="*/ 28 w 44"/>
                <a:gd name="T13" fmla="*/ 22 h 154"/>
                <a:gd name="T14" fmla="*/ 32 w 44"/>
                <a:gd name="T15" fmla="*/ 32 h 154"/>
                <a:gd name="T16" fmla="*/ 32 w 44"/>
                <a:gd name="T17" fmla="*/ 38 h 154"/>
                <a:gd name="T18" fmla="*/ 26 w 44"/>
                <a:gd name="T19" fmla="*/ 48 h 154"/>
                <a:gd name="T20" fmla="*/ 20 w 44"/>
                <a:gd name="T21" fmla="*/ 52 h 154"/>
                <a:gd name="T22" fmla="*/ 4 w 44"/>
                <a:gd name="T23" fmla="*/ 58 h 154"/>
                <a:gd name="T24" fmla="*/ 4 w 44"/>
                <a:gd name="T25" fmla="*/ 74 h 154"/>
                <a:gd name="T26" fmla="*/ 12 w 44"/>
                <a:gd name="T27" fmla="*/ 78 h 154"/>
                <a:gd name="T28" fmla="*/ 18 w 44"/>
                <a:gd name="T29" fmla="*/ 84 h 154"/>
                <a:gd name="T30" fmla="*/ 20 w 44"/>
                <a:gd name="T31" fmla="*/ 90 h 154"/>
                <a:gd name="T32" fmla="*/ 20 w 44"/>
                <a:gd name="T33" fmla="*/ 92 h 154"/>
                <a:gd name="T34" fmla="*/ 12 w 44"/>
                <a:gd name="T35" fmla="*/ 104 h 154"/>
                <a:gd name="T36" fmla="*/ 2 w 44"/>
                <a:gd name="T37" fmla="*/ 108 h 154"/>
                <a:gd name="T38" fmla="*/ 2 w 44"/>
                <a:gd name="T39" fmla="*/ 124 h 154"/>
                <a:gd name="T40" fmla="*/ 4 w 44"/>
                <a:gd name="T41" fmla="*/ 126 h 154"/>
                <a:gd name="T42" fmla="*/ 8 w 44"/>
                <a:gd name="T43" fmla="*/ 130 h 154"/>
                <a:gd name="T44" fmla="*/ 10 w 44"/>
                <a:gd name="T45" fmla="*/ 134 h 154"/>
                <a:gd name="T46" fmla="*/ 8 w 44"/>
                <a:gd name="T47" fmla="*/ 138 h 154"/>
                <a:gd name="T48" fmla="*/ 4 w 44"/>
                <a:gd name="T49" fmla="*/ 140 h 154"/>
                <a:gd name="T50" fmla="*/ 2 w 44"/>
                <a:gd name="T51" fmla="*/ 142 h 154"/>
                <a:gd name="T52" fmla="*/ 0 w 44"/>
                <a:gd name="T53" fmla="*/ 154 h 154"/>
                <a:gd name="T54" fmla="*/ 12 w 44"/>
                <a:gd name="T55" fmla="*/ 150 h 154"/>
                <a:gd name="T56" fmla="*/ 20 w 44"/>
                <a:gd name="T57" fmla="*/ 138 h 154"/>
                <a:gd name="T58" fmla="*/ 22 w 44"/>
                <a:gd name="T59" fmla="*/ 134 h 154"/>
                <a:gd name="T60" fmla="*/ 22 w 44"/>
                <a:gd name="T61" fmla="*/ 134 h 154"/>
                <a:gd name="T62" fmla="*/ 22 w 44"/>
                <a:gd name="T63" fmla="*/ 132 h 154"/>
                <a:gd name="T64" fmla="*/ 18 w 44"/>
                <a:gd name="T65" fmla="*/ 124 h 154"/>
                <a:gd name="T66" fmla="*/ 12 w 44"/>
                <a:gd name="T67" fmla="*/ 116 h 154"/>
                <a:gd name="T68" fmla="*/ 18 w 44"/>
                <a:gd name="T69" fmla="*/ 114 h 154"/>
                <a:gd name="T70" fmla="*/ 28 w 44"/>
                <a:gd name="T71" fmla="*/ 104 h 154"/>
                <a:gd name="T72" fmla="*/ 32 w 44"/>
                <a:gd name="T73" fmla="*/ 92 h 154"/>
                <a:gd name="T74" fmla="*/ 32 w 44"/>
                <a:gd name="T75" fmla="*/ 90 h 154"/>
                <a:gd name="T76" fmla="*/ 32 w 44"/>
                <a:gd name="T77" fmla="*/ 90 h 154"/>
                <a:gd name="T78" fmla="*/ 30 w 44"/>
                <a:gd name="T79" fmla="*/ 84 h 154"/>
                <a:gd name="T80" fmla="*/ 24 w 44"/>
                <a:gd name="T81" fmla="*/ 72 h 154"/>
                <a:gd name="T82" fmla="*/ 18 w 44"/>
                <a:gd name="T83" fmla="*/ 68 h 154"/>
                <a:gd name="T84" fmla="*/ 16 w 44"/>
                <a:gd name="T85" fmla="*/ 66 h 154"/>
                <a:gd name="T86" fmla="*/ 26 w 44"/>
                <a:gd name="T87" fmla="*/ 62 h 154"/>
                <a:gd name="T88" fmla="*/ 38 w 44"/>
                <a:gd name="T89" fmla="*/ 48 h 154"/>
                <a:gd name="T90" fmla="*/ 44 w 44"/>
                <a:gd name="T91" fmla="*/ 32 h 154"/>
                <a:gd name="T92" fmla="*/ 42 w 44"/>
                <a:gd name="T93" fmla="*/ 24 h 154"/>
                <a:gd name="T94" fmla="*/ 32 w 44"/>
                <a:gd name="T95" fmla="*/ 6 h 154"/>
                <a:gd name="T96" fmla="*/ 20 w 44"/>
                <a:gd name="T97" fmla="*/ 0 h 154"/>
                <a:gd name="T98" fmla="*/ 16 w 44"/>
                <a:gd name="T9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154">
                  <a:moveTo>
                    <a:pt x="16" y="0"/>
                  </a:moveTo>
                  <a:lnTo>
                    <a:pt x="14" y="0"/>
                  </a:lnTo>
                  <a:lnTo>
                    <a:pt x="14" y="0"/>
                  </a:lnTo>
                  <a:lnTo>
                    <a:pt x="6" y="2"/>
                  </a:lnTo>
                  <a:lnTo>
                    <a:pt x="4" y="4"/>
                  </a:lnTo>
                  <a:lnTo>
                    <a:pt x="2" y="8"/>
                  </a:lnTo>
                  <a:lnTo>
                    <a:pt x="2" y="8"/>
                  </a:lnTo>
                  <a:lnTo>
                    <a:pt x="4" y="12"/>
                  </a:lnTo>
                  <a:lnTo>
                    <a:pt x="4" y="14"/>
                  </a:lnTo>
                  <a:lnTo>
                    <a:pt x="4" y="14"/>
                  </a:lnTo>
                  <a:lnTo>
                    <a:pt x="10" y="18"/>
                  </a:lnTo>
                  <a:lnTo>
                    <a:pt x="16" y="20"/>
                  </a:lnTo>
                  <a:lnTo>
                    <a:pt x="16" y="20"/>
                  </a:lnTo>
                  <a:lnTo>
                    <a:pt x="28" y="22"/>
                  </a:lnTo>
                  <a:lnTo>
                    <a:pt x="30" y="26"/>
                  </a:lnTo>
                  <a:lnTo>
                    <a:pt x="32" y="32"/>
                  </a:lnTo>
                  <a:lnTo>
                    <a:pt x="32" y="32"/>
                  </a:lnTo>
                  <a:lnTo>
                    <a:pt x="32" y="38"/>
                  </a:lnTo>
                  <a:lnTo>
                    <a:pt x="30" y="42"/>
                  </a:lnTo>
                  <a:lnTo>
                    <a:pt x="26" y="48"/>
                  </a:lnTo>
                  <a:lnTo>
                    <a:pt x="20" y="52"/>
                  </a:lnTo>
                  <a:lnTo>
                    <a:pt x="20" y="52"/>
                  </a:lnTo>
                  <a:lnTo>
                    <a:pt x="12" y="56"/>
                  </a:lnTo>
                  <a:lnTo>
                    <a:pt x="4" y="58"/>
                  </a:lnTo>
                  <a:lnTo>
                    <a:pt x="4" y="58"/>
                  </a:lnTo>
                  <a:lnTo>
                    <a:pt x="4" y="74"/>
                  </a:lnTo>
                  <a:lnTo>
                    <a:pt x="4" y="74"/>
                  </a:lnTo>
                  <a:lnTo>
                    <a:pt x="12" y="78"/>
                  </a:lnTo>
                  <a:lnTo>
                    <a:pt x="12" y="78"/>
                  </a:lnTo>
                  <a:lnTo>
                    <a:pt x="18" y="84"/>
                  </a:lnTo>
                  <a:lnTo>
                    <a:pt x="20" y="90"/>
                  </a:lnTo>
                  <a:lnTo>
                    <a:pt x="20" y="90"/>
                  </a:lnTo>
                  <a:lnTo>
                    <a:pt x="20" y="92"/>
                  </a:lnTo>
                  <a:lnTo>
                    <a:pt x="20" y="92"/>
                  </a:lnTo>
                  <a:lnTo>
                    <a:pt x="18" y="98"/>
                  </a:lnTo>
                  <a:lnTo>
                    <a:pt x="12" y="104"/>
                  </a:lnTo>
                  <a:lnTo>
                    <a:pt x="12" y="104"/>
                  </a:lnTo>
                  <a:lnTo>
                    <a:pt x="2" y="108"/>
                  </a:lnTo>
                  <a:lnTo>
                    <a:pt x="2" y="108"/>
                  </a:lnTo>
                  <a:lnTo>
                    <a:pt x="2" y="124"/>
                  </a:lnTo>
                  <a:lnTo>
                    <a:pt x="2" y="124"/>
                  </a:lnTo>
                  <a:lnTo>
                    <a:pt x="4" y="126"/>
                  </a:lnTo>
                  <a:lnTo>
                    <a:pt x="4" y="126"/>
                  </a:lnTo>
                  <a:lnTo>
                    <a:pt x="8" y="130"/>
                  </a:lnTo>
                  <a:lnTo>
                    <a:pt x="10" y="134"/>
                  </a:lnTo>
                  <a:lnTo>
                    <a:pt x="10" y="134"/>
                  </a:lnTo>
                  <a:lnTo>
                    <a:pt x="10" y="134"/>
                  </a:lnTo>
                  <a:lnTo>
                    <a:pt x="8" y="138"/>
                  </a:lnTo>
                  <a:lnTo>
                    <a:pt x="4" y="140"/>
                  </a:lnTo>
                  <a:lnTo>
                    <a:pt x="4" y="140"/>
                  </a:lnTo>
                  <a:lnTo>
                    <a:pt x="2" y="142"/>
                  </a:lnTo>
                  <a:lnTo>
                    <a:pt x="2" y="142"/>
                  </a:lnTo>
                  <a:lnTo>
                    <a:pt x="0" y="154"/>
                  </a:lnTo>
                  <a:lnTo>
                    <a:pt x="0" y="154"/>
                  </a:lnTo>
                  <a:lnTo>
                    <a:pt x="12" y="150"/>
                  </a:lnTo>
                  <a:lnTo>
                    <a:pt x="12" y="150"/>
                  </a:lnTo>
                  <a:lnTo>
                    <a:pt x="18" y="144"/>
                  </a:lnTo>
                  <a:lnTo>
                    <a:pt x="20" y="138"/>
                  </a:lnTo>
                  <a:lnTo>
                    <a:pt x="22" y="134"/>
                  </a:lnTo>
                  <a:lnTo>
                    <a:pt x="22" y="134"/>
                  </a:lnTo>
                  <a:lnTo>
                    <a:pt x="22" y="134"/>
                  </a:lnTo>
                  <a:lnTo>
                    <a:pt x="22" y="134"/>
                  </a:lnTo>
                  <a:lnTo>
                    <a:pt x="22" y="132"/>
                  </a:lnTo>
                  <a:lnTo>
                    <a:pt x="22" y="132"/>
                  </a:lnTo>
                  <a:lnTo>
                    <a:pt x="20" y="128"/>
                  </a:lnTo>
                  <a:lnTo>
                    <a:pt x="18" y="124"/>
                  </a:lnTo>
                  <a:lnTo>
                    <a:pt x="12" y="116"/>
                  </a:lnTo>
                  <a:lnTo>
                    <a:pt x="12" y="116"/>
                  </a:lnTo>
                  <a:lnTo>
                    <a:pt x="18" y="114"/>
                  </a:lnTo>
                  <a:lnTo>
                    <a:pt x="18" y="114"/>
                  </a:lnTo>
                  <a:lnTo>
                    <a:pt x="24" y="108"/>
                  </a:lnTo>
                  <a:lnTo>
                    <a:pt x="28" y="104"/>
                  </a:lnTo>
                  <a:lnTo>
                    <a:pt x="30" y="98"/>
                  </a:lnTo>
                  <a:lnTo>
                    <a:pt x="32" y="92"/>
                  </a:lnTo>
                  <a:lnTo>
                    <a:pt x="32" y="92"/>
                  </a:lnTo>
                  <a:lnTo>
                    <a:pt x="32" y="90"/>
                  </a:lnTo>
                  <a:lnTo>
                    <a:pt x="32" y="90"/>
                  </a:lnTo>
                  <a:lnTo>
                    <a:pt x="32" y="90"/>
                  </a:lnTo>
                  <a:lnTo>
                    <a:pt x="32" y="90"/>
                  </a:lnTo>
                  <a:lnTo>
                    <a:pt x="30" y="84"/>
                  </a:lnTo>
                  <a:lnTo>
                    <a:pt x="28" y="78"/>
                  </a:lnTo>
                  <a:lnTo>
                    <a:pt x="24" y="72"/>
                  </a:lnTo>
                  <a:lnTo>
                    <a:pt x="18" y="68"/>
                  </a:lnTo>
                  <a:lnTo>
                    <a:pt x="18" y="68"/>
                  </a:lnTo>
                  <a:lnTo>
                    <a:pt x="16" y="66"/>
                  </a:lnTo>
                  <a:lnTo>
                    <a:pt x="16" y="66"/>
                  </a:lnTo>
                  <a:lnTo>
                    <a:pt x="26" y="62"/>
                  </a:lnTo>
                  <a:lnTo>
                    <a:pt x="26" y="62"/>
                  </a:lnTo>
                  <a:lnTo>
                    <a:pt x="34" y="56"/>
                  </a:lnTo>
                  <a:lnTo>
                    <a:pt x="38" y="48"/>
                  </a:lnTo>
                  <a:lnTo>
                    <a:pt x="42" y="42"/>
                  </a:lnTo>
                  <a:lnTo>
                    <a:pt x="44" y="32"/>
                  </a:lnTo>
                  <a:lnTo>
                    <a:pt x="44" y="32"/>
                  </a:lnTo>
                  <a:lnTo>
                    <a:pt x="42" y="24"/>
                  </a:lnTo>
                  <a:lnTo>
                    <a:pt x="38" y="14"/>
                  </a:lnTo>
                  <a:lnTo>
                    <a:pt x="32" y="6"/>
                  </a:lnTo>
                  <a:lnTo>
                    <a:pt x="26" y="2"/>
                  </a:lnTo>
                  <a:lnTo>
                    <a:pt x="20" y="0"/>
                  </a:lnTo>
                  <a:lnTo>
                    <a:pt x="20" y="0"/>
                  </a:lnTo>
                  <a:lnTo>
                    <a:pt x="16" y="0"/>
                  </a:lnTo>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07"/>
            <p:cNvSpPr>
              <a:spLocks/>
            </p:cNvSpPr>
            <p:nvPr/>
          </p:nvSpPr>
          <p:spPr bwMode="auto">
            <a:xfrm>
              <a:off x="1098057" y="6004031"/>
              <a:ext cx="57492" cy="210804"/>
            </a:xfrm>
            <a:custGeom>
              <a:avLst/>
              <a:gdLst>
                <a:gd name="T0" fmla="*/ 28 w 42"/>
                <a:gd name="T1" fmla="*/ 0 h 154"/>
                <a:gd name="T2" fmla="*/ 26 w 42"/>
                <a:gd name="T3" fmla="*/ 0 h 154"/>
                <a:gd name="T4" fmla="*/ 22 w 42"/>
                <a:gd name="T5" fmla="*/ 0 h 154"/>
                <a:gd name="T6" fmla="*/ 16 w 42"/>
                <a:gd name="T7" fmla="*/ 2 h 154"/>
                <a:gd name="T8" fmla="*/ 4 w 42"/>
                <a:gd name="T9" fmla="*/ 14 h 154"/>
                <a:gd name="T10" fmla="*/ 0 w 42"/>
                <a:gd name="T11" fmla="*/ 32 h 154"/>
                <a:gd name="T12" fmla="*/ 0 w 42"/>
                <a:gd name="T13" fmla="*/ 42 h 154"/>
                <a:gd name="T14" fmla="*/ 10 w 42"/>
                <a:gd name="T15" fmla="*/ 56 h 154"/>
                <a:gd name="T16" fmla="*/ 16 w 42"/>
                <a:gd name="T17" fmla="*/ 62 h 154"/>
                <a:gd name="T18" fmla="*/ 28 w 42"/>
                <a:gd name="T19" fmla="*/ 66 h 154"/>
                <a:gd name="T20" fmla="*/ 24 w 42"/>
                <a:gd name="T21" fmla="*/ 68 h 154"/>
                <a:gd name="T22" fmla="*/ 14 w 42"/>
                <a:gd name="T23" fmla="*/ 78 h 154"/>
                <a:gd name="T24" fmla="*/ 12 w 42"/>
                <a:gd name="T25" fmla="*/ 92 h 154"/>
                <a:gd name="T26" fmla="*/ 12 w 42"/>
                <a:gd name="T27" fmla="*/ 98 h 154"/>
                <a:gd name="T28" fmla="*/ 20 w 42"/>
                <a:gd name="T29" fmla="*/ 108 h 154"/>
                <a:gd name="T30" fmla="*/ 24 w 42"/>
                <a:gd name="T31" fmla="*/ 114 h 154"/>
                <a:gd name="T32" fmla="*/ 30 w 42"/>
                <a:gd name="T33" fmla="*/ 116 h 154"/>
                <a:gd name="T34" fmla="*/ 22 w 42"/>
                <a:gd name="T35" fmla="*/ 128 h 154"/>
                <a:gd name="T36" fmla="*/ 22 w 42"/>
                <a:gd name="T37" fmla="*/ 134 h 154"/>
                <a:gd name="T38" fmla="*/ 24 w 42"/>
                <a:gd name="T39" fmla="*/ 144 h 154"/>
                <a:gd name="T40" fmla="*/ 32 w 42"/>
                <a:gd name="T41" fmla="*/ 150 h 154"/>
                <a:gd name="T42" fmla="*/ 42 w 42"/>
                <a:gd name="T43" fmla="*/ 154 h 154"/>
                <a:gd name="T44" fmla="*/ 42 w 42"/>
                <a:gd name="T45" fmla="*/ 142 h 154"/>
                <a:gd name="T46" fmla="*/ 38 w 42"/>
                <a:gd name="T47" fmla="*/ 140 h 154"/>
                <a:gd name="T48" fmla="*/ 32 w 42"/>
                <a:gd name="T49" fmla="*/ 134 h 154"/>
                <a:gd name="T50" fmla="*/ 34 w 42"/>
                <a:gd name="T51" fmla="*/ 130 h 154"/>
                <a:gd name="T52" fmla="*/ 38 w 42"/>
                <a:gd name="T53" fmla="*/ 126 h 154"/>
                <a:gd name="T54" fmla="*/ 42 w 42"/>
                <a:gd name="T55" fmla="*/ 124 h 154"/>
                <a:gd name="T56" fmla="*/ 40 w 42"/>
                <a:gd name="T57" fmla="*/ 108 h 154"/>
                <a:gd name="T58" fmla="*/ 30 w 42"/>
                <a:gd name="T59" fmla="*/ 104 h 154"/>
                <a:gd name="T60" fmla="*/ 22 w 42"/>
                <a:gd name="T61" fmla="*/ 92 h 154"/>
                <a:gd name="T62" fmla="*/ 24 w 42"/>
                <a:gd name="T63" fmla="*/ 84 h 154"/>
                <a:gd name="T64" fmla="*/ 30 w 42"/>
                <a:gd name="T65" fmla="*/ 78 h 154"/>
                <a:gd name="T66" fmla="*/ 40 w 42"/>
                <a:gd name="T67" fmla="*/ 74 h 154"/>
                <a:gd name="T68" fmla="*/ 40 w 42"/>
                <a:gd name="T69" fmla="*/ 58 h 154"/>
                <a:gd name="T70" fmla="*/ 22 w 42"/>
                <a:gd name="T71" fmla="*/ 52 h 154"/>
                <a:gd name="T72" fmla="*/ 18 w 42"/>
                <a:gd name="T73" fmla="*/ 48 h 154"/>
                <a:gd name="T74" fmla="*/ 12 w 42"/>
                <a:gd name="T75" fmla="*/ 38 h 154"/>
                <a:gd name="T76" fmla="*/ 10 w 42"/>
                <a:gd name="T77" fmla="*/ 32 h 154"/>
                <a:gd name="T78" fmla="*/ 16 w 42"/>
                <a:gd name="T79" fmla="*/ 22 h 154"/>
                <a:gd name="T80" fmla="*/ 28 w 42"/>
                <a:gd name="T81" fmla="*/ 20 h 154"/>
                <a:gd name="T82" fmla="*/ 38 w 42"/>
                <a:gd name="T83" fmla="*/ 14 h 154"/>
                <a:gd name="T84" fmla="*/ 40 w 42"/>
                <a:gd name="T85" fmla="*/ 12 h 154"/>
                <a:gd name="T86" fmla="*/ 40 w 42"/>
                <a:gd name="T87" fmla="*/ 8 h 154"/>
                <a:gd name="T88" fmla="*/ 36 w 42"/>
                <a:gd name="T89"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 h="154">
                  <a:moveTo>
                    <a:pt x="28" y="0"/>
                  </a:moveTo>
                  <a:lnTo>
                    <a:pt x="28" y="0"/>
                  </a:lnTo>
                  <a:lnTo>
                    <a:pt x="26" y="0"/>
                  </a:lnTo>
                  <a:lnTo>
                    <a:pt x="26" y="0"/>
                  </a:lnTo>
                  <a:lnTo>
                    <a:pt x="26" y="0"/>
                  </a:lnTo>
                  <a:lnTo>
                    <a:pt x="22" y="0"/>
                  </a:lnTo>
                  <a:lnTo>
                    <a:pt x="22" y="0"/>
                  </a:lnTo>
                  <a:lnTo>
                    <a:pt x="16" y="2"/>
                  </a:lnTo>
                  <a:lnTo>
                    <a:pt x="12" y="6"/>
                  </a:lnTo>
                  <a:lnTo>
                    <a:pt x="4" y="14"/>
                  </a:lnTo>
                  <a:lnTo>
                    <a:pt x="0" y="24"/>
                  </a:lnTo>
                  <a:lnTo>
                    <a:pt x="0" y="32"/>
                  </a:lnTo>
                  <a:lnTo>
                    <a:pt x="0" y="32"/>
                  </a:lnTo>
                  <a:lnTo>
                    <a:pt x="0" y="42"/>
                  </a:lnTo>
                  <a:lnTo>
                    <a:pt x="4" y="48"/>
                  </a:lnTo>
                  <a:lnTo>
                    <a:pt x="10" y="56"/>
                  </a:lnTo>
                  <a:lnTo>
                    <a:pt x="16" y="62"/>
                  </a:lnTo>
                  <a:lnTo>
                    <a:pt x="16" y="62"/>
                  </a:lnTo>
                  <a:lnTo>
                    <a:pt x="28" y="66"/>
                  </a:lnTo>
                  <a:lnTo>
                    <a:pt x="28" y="66"/>
                  </a:lnTo>
                  <a:lnTo>
                    <a:pt x="24" y="68"/>
                  </a:lnTo>
                  <a:lnTo>
                    <a:pt x="24" y="68"/>
                  </a:lnTo>
                  <a:lnTo>
                    <a:pt x="20" y="74"/>
                  </a:lnTo>
                  <a:lnTo>
                    <a:pt x="14" y="78"/>
                  </a:lnTo>
                  <a:lnTo>
                    <a:pt x="12" y="84"/>
                  </a:lnTo>
                  <a:lnTo>
                    <a:pt x="12" y="92"/>
                  </a:lnTo>
                  <a:lnTo>
                    <a:pt x="12" y="92"/>
                  </a:lnTo>
                  <a:lnTo>
                    <a:pt x="12" y="98"/>
                  </a:lnTo>
                  <a:lnTo>
                    <a:pt x="14" y="104"/>
                  </a:lnTo>
                  <a:lnTo>
                    <a:pt x="20" y="108"/>
                  </a:lnTo>
                  <a:lnTo>
                    <a:pt x="24" y="114"/>
                  </a:lnTo>
                  <a:lnTo>
                    <a:pt x="24" y="114"/>
                  </a:lnTo>
                  <a:lnTo>
                    <a:pt x="30" y="116"/>
                  </a:lnTo>
                  <a:lnTo>
                    <a:pt x="30" y="116"/>
                  </a:lnTo>
                  <a:lnTo>
                    <a:pt x="24" y="124"/>
                  </a:lnTo>
                  <a:lnTo>
                    <a:pt x="22" y="128"/>
                  </a:lnTo>
                  <a:lnTo>
                    <a:pt x="22" y="134"/>
                  </a:lnTo>
                  <a:lnTo>
                    <a:pt x="22" y="134"/>
                  </a:lnTo>
                  <a:lnTo>
                    <a:pt x="22" y="138"/>
                  </a:lnTo>
                  <a:lnTo>
                    <a:pt x="24" y="144"/>
                  </a:lnTo>
                  <a:lnTo>
                    <a:pt x="32" y="150"/>
                  </a:lnTo>
                  <a:lnTo>
                    <a:pt x="32" y="150"/>
                  </a:lnTo>
                  <a:lnTo>
                    <a:pt x="42" y="154"/>
                  </a:lnTo>
                  <a:lnTo>
                    <a:pt x="42" y="154"/>
                  </a:lnTo>
                  <a:lnTo>
                    <a:pt x="42" y="142"/>
                  </a:lnTo>
                  <a:lnTo>
                    <a:pt x="42" y="142"/>
                  </a:lnTo>
                  <a:lnTo>
                    <a:pt x="38" y="140"/>
                  </a:lnTo>
                  <a:lnTo>
                    <a:pt x="38" y="140"/>
                  </a:lnTo>
                  <a:lnTo>
                    <a:pt x="34" y="138"/>
                  </a:lnTo>
                  <a:lnTo>
                    <a:pt x="32" y="134"/>
                  </a:lnTo>
                  <a:lnTo>
                    <a:pt x="32" y="134"/>
                  </a:lnTo>
                  <a:lnTo>
                    <a:pt x="34" y="130"/>
                  </a:lnTo>
                  <a:lnTo>
                    <a:pt x="38" y="126"/>
                  </a:lnTo>
                  <a:lnTo>
                    <a:pt x="38" y="126"/>
                  </a:lnTo>
                  <a:lnTo>
                    <a:pt x="42" y="124"/>
                  </a:lnTo>
                  <a:lnTo>
                    <a:pt x="42" y="124"/>
                  </a:lnTo>
                  <a:lnTo>
                    <a:pt x="40" y="108"/>
                  </a:lnTo>
                  <a:lnTo>
                    <a:pt x="40" y="108"/>
                  </a:lnTo>
                  <a:lnTo>
                    <a:pt x="30" y="104"/>
                  </a:lnTo>
                  <a:lnTo>
                    <a:pt x="30" y="104"/>
                  </a:lnTo>
                  <a:lnTo>
                    <a:pt x="24" y="98"/>
                  </a:lnTo>
                  <a:lnTo>
                    <a:pt x="22" y="92"/>
                  </a:lnTo>
                  <a:lnTo>
                    <a:pt x="22" y="92"/>
                  </a:lnTo>
                  <a:lnTo>
                    <a:pt x="24" y="84"/>
                  </a:lnTo>
                  <a:lnTo>
                    <a:pt x="30" y="78"/>
                  </a:lnTo>
                  <a:lnTo>
                    <a:pt x="30" y="78"/>
                  </a:lnTo>
                  <a:lnTo>
                    <a:pt x="40" y="74"/>
                  </a:lnTo>
                  <a:lnTo>
                    <a:pt x="40" y="74"/>
                  </a:lnTo>
                  <a:lnTo>
                    <a:pt x="40" y="58"/>
                  </a:lnTo>
                  <a:lnTo>
                    <a:pt x="40" y="58"/>
                  </a:lnTo>
                  <a:lnTo>
                    <a:pt x="30" y="56"/>
                  </a:lnTo>
                  <a:lnTo>
                    <a:pt x="22" y="52"/>
                  </a:lnTo>
                  <a:lnTo>
                    <a:pt x="22" y="52"/>
                  </a:lnTo>
                  <a:lnTo>
                    <a:pt x="18" y="48"/>
                  </a:lnTo>
                  <a:lnTo>
                    <a:pt x="14" y="42"/>
                  </a:lnTo>
                  <a:lnTo>
                    <a:pt x="12" y="38"/>
                  </a:lnTo>
                  <a:lnTo>
                    <a:pt x="10" y="32"/>
                  </a:lnTo>
                  <a:lnTo>
                    <a:pt x="10" y="32"/>
                  </a:lnTo>
                  <a:lnTo>
                    <a:pt x="12" y="26"/>
                  </a:lnTo>
                  <a:lnTo>
                    <a:pt x="16" y="22"/>
                  </a:lnTo>
                  <a:lnTo>
                    <a:pt x="28" y="20"/>
                  </a:lnTo>
                  <a:lnTo>
                    <a:pt x="28" y="20"/>
                  </a:lnTo>
                  <a:lnTo>
                    <a:pt x="34" y="18"/>
                  </a:lnTo>
                  <a:lnTo>
                    <a:pt x="38" y="14"/>
                  </a:lnTo>
                  <a:lnTo>
                    <a:pt x="38" y="14"/>
                  </a:lnTo>
                  <a:lnTo>
                    <a:pt x="40" y="12"/>
                  </a:lnTo>
                  <a:lnTo>
                    <a:pt x="40" y="8"/>
                  </a:lnTo>
                  <a:lnTo>
                    <a:pt x="40" y="8"/>
                  </a:lnTo>
                  <a:lnTo>
                    <a:pt x="38" y="4"/>
                  </a:lnTo>
                  <a:lnTo>
                    <a:pt x="36" y="2"/>
                  </a:lnTo>
                  <a:lnTo>
                    <a:pt x="28" y="0"/>
                  </a:lnTo>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Oval 36"/>
          <p:cNvSpPr/>
          <p:nvPr/>
        </p:nvSpPr>
        <p:spPr bwMode="auto">
          <a:xfrm>
            <a:off x="3519139" y="5638800"/>
            <a:ext cx="731520" cy="731520"/>
          </a:xfrm>
          <a:prstGeom prst="ellipse">
            <a:avLst/>
          </a:prstGeom>
          <a:solidFill>
            <a:schemeClr val="tx2">
              <a:lumMod val="20000"/>
              <a:lumOff val="80000"/>
            </a:schemeClr>
          </a:solidFill>
          <a:ln w="57150"/>
          <a:extLst/>
        </p:spPr>
        <p:style>
          <a:lnRef idx="2">
            <a:schemeClr val="accent1"/>
          </a:lnRef>
          <a:fillRef idx="1">
            <a:schemeClr val="lt1"/>
          </a:fillRef>
          <a:effectRef idx="0">
            <a:schemeClr val="accent1"/>
          </a:effectRef>
          <a:fontRef idx="minor">
            <a:schemeClr val="dk1"/>
          </a:fontRef>
        </p:style>
        <p:txBody>
          <a:bodyPr lIns="91440" tIns="91440" rIns="91440" bIns="91440" rtlCol="0" anchor="ctr" anchorCtr="0">
            <a:noAutofit/>
          </a:bodyPr>
          <a:lstStyle/>
          <a:p>
            <a:pPr algn="ctr" eaLnBrk="1" hangingPunct="1"/>
            <a:endParaRPr lang="en-US" sz="1600" b="1" dirty="0">
              <a:solidFill>
                <a:schemeClr val="bg1"/>
              </a:solidFill>
            </a:endParaRPr>
          </a:p>
        </p:txBody>
      </p:sp>
      <p:grpSp>
        <p:nvGrpSpPr>
          <p:cNvPr id="39" name="Group 38"/>
          <p:cNvGrpSpPr>
            <a:grpSpLocks/>
          </p:cNvGrpSpPr>
          <p:nvPr/>
        </p:nvGrpSpPr>
        <p:grpSpPr>
          <a:xfrm flipH="1">
            <a:off x="3688690" y="5835734"/>
            <a:ext cx="438912" cy="397114"/>
            <a:chOff x="-1755777" y="2889246"/>
            <a:chExt cx="785812" cy="628654"/>
          </a:xfrm>
          <a:solidFill>
            <a:schemeClr val="bg2">
              <a:lumMod val="75000"/>
            </a:schemeClr>
          </a:solidFill>
        </p:grpSpPr>
        <p:sp>
          <p:nvSpPr>
            <p:cNvPr id="40" name="Freeform 39"/>
            <p:cNvSpPr>
              <a:spLocks/>
            </p:cNvSpPr>
            <p:nvPr/>
          </p:nvSpPr>
          <p:spPr bwMode="auto">
            <a:xfrm>
              <a:off x="-1755777" y="2889246"/>
              <a:ext cx="712787" cy="488949"/>
            </a:xfrm>
            <a:custGeom>
              <a:avLst/>
              <a:gdLst>
                <a:gd name="T0" fmla="*/ 441 w 449"/>
                <a:gd name="T1" fmla="*/ 308 h 308"/>
                <a:gd name="T2" fmla="*/ 164 w 449"/>
                <a:gd name="T3" fmla="*/ 308 h 308"/>
                <a:gd name="T4" fmla="*/ 164 w 449"/>
                <a:gd name="T5" fmla="*/ 308 h 308"/>
                <a:gd name="T6" fmla="*/ 154 w 449"/>
                <a:gd name="T7" fmla="*/ 308 h 308"/>
                <a:gd name="T8" fmla="*/ 144 w 449"/>
                <a:gd name="T9" fmla="*/ 302 h 308"/>
                <a:gd name="T10" fmla="*/ 138 w 449"/>
                <a:gd name="T11" fmla="*/ 295 h 308"/>
                <a:gd name="T12" fmla="*/ 134 w 449"/>
                <a:gd name="T13" fmla="*/ 285 h 308"/>
                <a:gd name="T14" fmla="*/ 72 w 449"/>
                <a:gd name="T15" fmla="*/ 24 h 308"/>
                <a:gd name="T16" fmla="*/ 72 w 449"/>
                <a:gd name="T17" fmla="*/ 24 h 308"/>
                <a:gd name="T18" fmla="*/ 70 w 449"/>
                <a:gd name="T19" fmla="*/ 20 h 308"/>
                <a:gd name="T20" fmla="*/ 64 w 449"/>
                <a:gd name="T21" fmla="*/ 18 h 308"/>
                <a:gd name="T22" fmla="*/ 8 w 449"/>
                <a:gd name="T23" fmla="*/ 18 h 308"/>
                <a:gd name="T24" fmla="*/ 8 w 449"/>
                <a:gd name="T25" fmla="*/ 18 h 308"/>
                <a:gd name="T26" fmla="*/ 6 w 449"/>
                <a:gd name="T27" fmla="*/ 18 h 308"/>
                <a:gd name="T28" fmla="*/ 2 w 449"/>
                <a:gd name="T29" fmla="*/ 16 h 308"/>
                <a:gd name="T30" fmla="*/ 2 w 449"/>
                <a:gd name="T31" fmla="*/ 12 h 308"/>
                <a:gd name="T32" fmla="*/ 0 w 449"/>
                <a:gd name="T33" fmla="*/ 10 h 308"/>
                <a:gd name="T34" fmla="*/ 0 w 449"/>
                <a:gd name="T35" fmla="*/ 10 h 308"/>
                <a:gd name="T36" fmla="*/ 2 w 449"/>
                <a:gd name="T37" fmla="*/ 6 h 308"/>
                <a:gd name="T38" fmla="*/ 2 w 449"/>
                <a:gd name="T39" fmla="*/ 4 h 308"/>
                <a:gd name="T40" fmla="*/ 6 w 449"/>
                <a:gd name="T41" fmla="*/ 2 h 308"/>
                <a:gd name="T42" fmla="*/ 8 w 449"/>
                <a:gd name="T43" fmla="*/ 0 h 308"/>
                <a:gd name="T44" fmla="*/ 64 w 449"/>
                <a:gd name="T45" fmla="*/ 0 h 308"/>
                <a:gd name="T46" fmla="*/ 64 w 449"/>
                <a:gd name="T47" fmla="*/ 0 h 308"/>
                <a:gd name="T48" fmla="*/ 74 w 449"/>
                <a:gd name="T49" fmla="*/ 2 h 308"/>
                <a:gd name="T50" fmla="*/ 80 w 449"/>
                <a:gd name="T51" fmla="*/ 6 h 308"/>
                <a:gd name="T52" fmla="*/ 86 w 449"/>
                <a:gd name="T53" fmla="*/ 12 h 308"/>
                <a:gd name="T54" fmla="*/ 88 w 449"/>
                <a:gd name="T55" fmla="*/ 20 h 308"/>
                <a:gd name="T56" fmla="*/ 150 w 449"/>
                <a:gd name="T57" fmla="*/ 281 h 308"/>
                <a:gd name="T58" fmla="*/ 150 w 449"/>
                <a:gd name="T59" fmla="*/ 281 h 308"/>
                <a:gd name="T60" fmla="*/ 152 w 449"/>
                <a:gd name="T61" fmla="*/ 287 h 308"/>
                <a:gd name="T62" fmla="*/ 156 w 449"/>
                <a:gd name="T63" fmla="*/ 289 h 308"/>
                <a:gd name="T64" fmla="*/ 160 w 449"/>
                <a:gd name="T65" fmla="*/ 293 h 308"/>
                <a:gd name="T66" fmla="*/ 164 w 449"/>
                <a:gd name="T67" fmla="*/ 293 h 308"/>
                <a:gd name="T68" fmla="*/ 441 w 449"/>
                <a:gd name="T69" fmla="*/ 293 h 308"/>
                <a:gd name="T70" fmla="*/ 441 w 449"/>
                <a:gd name="T71" fmla="*/ 293 h 308"/>
                <a:gd name="T72" fmla="*/ 443 w 449"/>
                <a:gd name="T73" fmla="*/ 293 h 308"/>
                <a:gd name="T74" fmla="*/ 447 w 449"/>
                <a:gd name="T75" fmla="*/ 295 h 308"/>
                <a:gd name="T76" fmla="*/ 449 w 449"/>
                <a:gd name="T77" fmla="*/ 298 h 308"/>
                <a:gd name="T78" fmla="*/ 449 w 449"/>
                <a:gd name="T79" fmla="*/ 300 h 308"/>
                <a:gd name="T80" fmla="*/ 449 w 449"/>
                <a:gd name="T81" fmla="*/ 300 h 308"/>
                <a:gd name="T82" fmla="*/ 449 w 449"/>
                <a:gd name="T83" fmla="*/ 304 h 308"/>
                <a:gd name="T84" fmla="*/ 447 w 449"/>
                <a:gd name="T85" fmla="*/ 306 h 308"/>
                <a:gd name="T86" fmla="*/ 443 w 449"/>
                <a:gd name="T87" fmla="*/ 308 h 308"/>
                <a:gd name="T88" fmla="*/ 441 w 449"/>
                <a:gd name="T89" fmla="*/ 308 h 308"/>
                <a:gd name="T90" fmla="*/ 441 w 449"/>
                <a:gd name="T91"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9" h="308">
                  <a:moveTo>
                    <a:pt x="441" y="308"/>
                  </a:moveTo>
                  <a:lnTo>
                    <a:pt x="164" y="308"/>
                  </a:lnTo>
                  <a:lnTo>
                    <a:pt x="164" y="308"/>
                  </a:lnTo>
                  <a:lnTo>
                    <a:pt x="154" y="308"/>
                  </a:lnTo>
                  <a:lnTo>
                    <a:pt x="144" y="302"/>
                  </a:lnTo>
                  <a:lnTo>
                    <a:pt x="138" y="295"/>
                  </a:lnTo>
                  <a:lnTo>
                    <a:pt x="134" y="285"/>
                  </a:lnTo>
                  <a:lnTo>
                    <a:pt x="72" y="24"/>
                  </a:lnTo>
                  <a:lnTo>
                    <a:pt x="72" y="24"/>
                  </a:lnTo>
                  <a:lnTo>
                    <a:pt x="70" y="20"/>
                  </a:lnTo>
                  <a:lnTo>
                    <a:pt x="64" y="18"/>
                  </a:lnTo>
                  <a:lnTo>
                    <a:pt x="8" y="18"/>
                  </a:lnTo>
                  <a:lnTo>
                    <a:pt x="8" y="18"/>
                  </a:lnTo>
                  <a:lnTo>
                    <a:pt x="6" y="18"/>
                  </a:lnTo>
                  <a:lnTo>
                    <a:pt x="2" y="16"/>
                  </a:lnTo>
                  <a:lnTo>
                    <a:pt x="2" y="12"/>
                  </a:lnTo>
                  <a:lnTo>
                    <a:pt x="0" y="10"/>
                  </a:lnTo>
                  <a:lnTo>
                    <a:pt x="0" y="10"/>
                  </a:lnTo>
                  <a:lnTo>
                    <a:pt x="2" y="6"/>
                  </a:lnTo>
                  <a:lnTo>
                    <a:pt x="2" y="4"/>
                  </a:lnTo>
                  <a:lnTo>
                    <a:pt x="6" y="2"/>
                  </a:lnTo>
                  <a:lnTo>
                    <a:pt x="8" y="0"/>
                  </a:lnTo>
                  <a:lnTo>
                    <a:pt x="64" y="0"/>
                  </a:lnTo>
                  <a:lnTo>
                    <a:pt x="64" y="0"/>
                  </a:lnTo>
                  <a:lnTo>
                    <a:pt x="74" y="2"/>
                  </a:lnTo>
                  <a:lnTo>
                    <a:pt x="80" y="6"/>
                  </a:lnTo>
                  <a:lnTo>
                    <a:pt x="86" y="12"/>
                  </a:lnTo>
                  <a:lnTo>
                    <a:pt x="88" y="20"/>
                  </a:lnTo>
                  <a:lnTo>
                    <a:pt x="150" y="281"/>
                  </a:lnTo>
                  <a:lnTo>
                    <a:pt x="150" y="281"/>
                  </a:lnTo>
                  <a:lnTo>
                    <a:pt x="152" y="287"/>
                  </a:lnTo>
                  <a:lnTo>
                    <a:pt x="156" y="289"/>
                  </a:lnTo>
                  <a:lnTo>
                    <a:pt x="160" y="293"/>
                  </a:lnTo>
                  <a:lnTo>
                    <a:pt x="164" y="293"/>
                  </a:lnTo>
                  <a:lnTo>
                    <a:pt x="441" y="293"/>
                  </a:lnTo>
                  <a:lnTo>
                    <a:pt x="441" y="293"/>
                  </a:lnTo>
                  <a:lnTo>
                    <a:pt x="443" y="293"/>
                  </a:lnTo>
                  <a:lnTo>
                    <a:pt x="447" y="295"/>
                  </a:lnTo>
                  <a:lnTo>
                    <a:pt x="449" y="298"/>
                  </a:lnTo>
                  <a:lnTo>
                    <a:pt x="449" y="300"/>
                  </a:lnTo>
                  <a:lnTo>
                    <a:pt x="449" y="300"/>
                  </a:lnTo>
                  <a:lnTo>
                    <a:pt x="449" y="304"/>
                  </a:lnTo>
                  <a:lnTo>
                    <a:pt x="447" y="306"/>
                  </a:lnTo>
                  <a:lnTo>
                    <a:pt x="443" y="308"/>
                  </a:lnTo>
                  <a:lnTo>
                    <a:pt x="441" y="308"/>
                  </a:lnTo>
                  <a:lnTo>
                    <a:pt x="441"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4"/>
            <p:cNvSpPr>
              <a:spLocks noEditPoints="1"/>
            </p:cNvSpPr>
            <p:nvPr/>
          </p:nvSpPr>
          <p:spPr bwMode="auto">
            <a:xfrm>
              <a:off x="-1185863" y="3409950"/>
              <a:ext cx="107950" cy="107950"/>
            </a:xfrm>
            <a:custGeom>
              <a:avLst/>
              <a:gdLst>
                <a:gd name="T0" fmla="*/ 34 w 68"/>
                <a:gd name="T1" fmla="*/ 68 h 68"/>
                <a:gd name="T2" fmla="*/ 20 w 68"/>
                <a:gd name="T3" fmla="*/ 66 h 68"/>
                <a:gd name="T4" fmla="*/ 10 w 68"/>
                <a:gd name="T5" fmla="*/ 58 h 68"/>
                <a:gd name="T6" fmla="*/ 2 w 68"/>
                <a:gd name="T7" fmla="*/ 48 h 68"/>
                <a:gd name="T8" fmla="*/ 0 w 68"/>
                <a:gd name="T9" fmla="*/ 34 h 68"/>
                <a:gd name="T10" fmla="*/ 0 w 68"/>
                <a:gd name="T11" fmla="*/ 28 h 68"/>
                <a:gd name="T12" fmla="*/ 4 w 68"/>
                <a:gd name="T13" fmla="*/ 14 h 68"/>
                <a:gd name="T14" fmla="*/ 8 w 68"/>
                <a:gd name="T15" fmla="*/ 10 h 68"/>
                <a:gd name="T16" fmla="*/ 20 w 68"/>
                <a:gd name="T17" fmla="*/ 2 h 68"/>
                <a:gd name="T18" fmla="*/ 34 w 68"/>
                <a:gd name="T19" fmla="*/ 0 h 68"/>
                <a:gd name="T20" fmla="*/ 34 w 68"/>
                <a:gd name="T21" fmla="*/ 0 h 68"/>
                <a:gd name="T22" fmla="*/ 46 w 68"/>
                <a:gd name="T23" fmla="*/ 2 h 68"/>
                <a:gd name="T24" fmla="*/ 58 w 68"/>
                <a:gd name="T25" fmla="*/ 8 h 68"/>
                <a:gd name="T26" fmla="*/ 66 w 68"/>
                <a:gd name="T27" fmla="*/ 20 h 68"/>
                <a:gd name="T28" fmla="*/ 68 w 68"/>
                <a:gd name="T29" fmla="*/ 32 h 68"/>
                <a:gd name="T30" fmla="*/ 68 w 68"/>
                <a:gd name="T31" fmla="*/ 40 h 68"/>
                <a:gd name="T32" fmla="*/ 62 w 68"/>
                <a:gd name="T33" fmla="*/ 52 h 68"/>
                <a:gd name="T34" fmla="*/ 58 w 68"/>
                <a:gd name="T35" fmla="*/ 58 h 68"/>
                <a:gd name="T36" fmla="*/ 48 w 68"/>
                <a:gd name="T37" fmla="*/ 66 h 68"/>
                <a:gd name="T38" fmla="*/ 34 w 68"/>
                <a:gd name="T39" fmla="*/ 68 h 68"/>
                <a:gd name="T40" fmla="*/ 34 w 68"/>
                <a:gd name="T41" fmla="*/ 16 h 68"/>
                <a:gd name="T42" fmla="*/ 26 w 68"/>
                <a:gd name="T43" fmla="*/ 18 h 68"/>
                <a:gd name="T44" fmla="*/ 22 w 68"/>
                <a:gd name="T45" fmla="*/ 22 h 68"/>
                <a:gd name="T46" fmla="*/ 16 w 68"/>
                <a:gd name="T47" fmla="*/ 34 h 68"/>
                <a:gd name="T48" fmla="*/ 18 w 68"/>
                <a:gd name="T49" fmla="*/ 40 h 68"/>
                <a:gd name="T50" fmla="*/ 26 w 68"/>
                <a:gd name="T51" fmla="*/ 50 h 68"/>
                <a:gd name="T52" fmla="*/ 34 w 68"/>
                <a:gd name="T53" fmla="*/ 52 h 68"/>
                <a:gd name="T54" fmla="*/ 40 w 68"/>
                <a:gd name="T55" fmla="*/ 50 h 68"/>
                <a:gd name="T56" fmla="*/ 46 w 68"/>
                <a:gd name="T57" fmla="*/ 46 h 68"/>
                <a:gd name="T58" fmla="*/ 52 w 68"/>
                <a:gd name="T59" fmla="*/ 34 h 68"/>
                <a:gd name="T60" fmla="*/ 50 w 68"/>
                <a:gd name="T61" fmla="*/ 26 h 68"/>
                <a:gd name="T62" fmla="*/ 40 w 68"/>
                <a:gd name="T63" fmla="*/ 18 h 68"/>
                <a:gd name="T64" fmla="*/ 34 w 68"/>
                <a:gd name="T65"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8">
                  <a:moveTo>
                    <a:pt x="34" y="68"/>
                  </a:moveTo>
                  <a:lnTo>
                    <a:pt x="34" y="68"/>
                  </a:lnTo>
                  <a:lnTo>
                    <a:pt x="26" y="68"/>
                  </a:lnTo>
                  <a:lnTo>
                    <a:pt x="20" y="66"/>
                  </a:lnTo>
                  <a:lnTo>
                    <a:pt x="14" y="62"/>
                  </a:lnTo>
                  <a:lnTo>
                    <a:pt x="10" y="58"/>
                  </a:lnTo>
                  <a:lnTo>
                    <a:pt x="6" y="54"/>
                  </a:lnTo>
                  <a:lnTo>
                    <a:pt x="2" y="48"/>
                  </a:lnTo>
                  <a:lnTo>
                    <a:pt x="0" y="40"/>
                  </a:lnTo>
                  <a:lnTo>
                    <a:pt x="0" y="34"/>
                  </a:lnTo>
                  <a:lnTo>
                    <a:pt x="0" y="34"/>
                  </a:lnTo>
                  <a:lnTo>
                    <a:pt x="0" y="28"/>
                  </a:lnTo>
                  <a:lnTo>
                    <a:pt x="2" y="20"/>
                  </a:lnTo>
                  <a:lnTo>
                    <a:pt x="4" y="14"/>
                  </a:lnTo>
                  <a:lnTo>
                    <a:pt x="8" y="10"/>
                  </a:lnTo>
                  <a:lnTo>
                    <a:pt x="8" y="10"/>
                  </a:lnTo>
                  <a:lnTo>
                    <a:pt x="14" y="6"/>
                  </a:lnTo>
                  <a:lnTo>
                    <a:pt x="20" y="2"/>
                  </a:lnTo>
                  <a:lnTo>
                    <a:pt x="26" y="0"/>
                  </a:lnTo>
                  <a:lnTo>
                    <a:pt x="34" y="0"/>
                  </a:lnTo>
                  <a:lnTo>
                    <a:pt x="34" y="0"/>
                  </a:lnTo>
                  <a:lnTo>
                    <a:pt x="34" y="0"/>
                  </a:lnTo>
                  <a:lnTo>
                    <a:pt x="40" y="0"/>
                  </a:lnTo>
                  <a:lnTo>
                    <a:pt x="46" y="2"/>
                  </a:lnTo>
                  <a:lnTo>
                    <a:pt x="52" y="4"/>
                  </a:lnTo>
                  <a:lnTo>
                    <a:pt x="58" y="8"/>
                  </a:lnTo>
                  <a:lnTo>
                    <a:pt x="62" y="14"/>
                  </a:lnTo>
                  <a:lnTo>
                    <a:pt x="66" y="20"/>
                  </a:lnTo>
                  <a:lnTo>
                    <a:pt x="68" y="26"/>
                  </a:lnTo>
                  <a:lnTo>
                    <a:pt x="68" y="32"/>
                  </a:lnTo>
                  <a:lnTo>
                    <a:pt x="68" y="32"/>
                  </a:lnTo>
                  <a:lnTo>
                    <a:pt x="68" y="40"/>
                  </a:lnTo>
                  <a:lnTo>
                    <a:pt x="66" y="46"/>
                  </a:lnTo>
                  <a:lnTo>
                    <a:pt x="62" y="52"/>
                  </a:lnTo>
                  <a:lnTo>
                    <a:pt x="58" y="58"/>
                  </a:lnTo>
                  <a:lnTo>
                    <a:pt x="58" y="58"/>
                  </a:lnTo>
                  <a:lnTo>
                    <a:pt x="54" y="62"/>
                  </a:lnTo>
                  <a:lnTo>
                    <a:pt x="48" y="66"/>
                  </a:lnTo>
                  <a:lnTo>
                    <a:pt x="42" y="68"/>
                  </a:lnTo>
                  <a:lnTo>
                    <a:pt x="34" y="68"/>
                  </a:lnTo>
                  <a:lnTo>
                    <a:pt x="34" y="68"/>
                  </a:lnTo>
                  <a:close/>
                  <a:moveTo>
                    <a:pt x="34" y="16"/>
                  </a:moveTo>
                  <a:lnTo>
                    <a:pt x="34" y="16"/>
                  </a:lnTo>
                  <a:lnTo>
                    <a:pt x="26" y="18"/>
                  </a:lnTo>
                  <a:lnTo>
                    <a:pt x="22" y="22"/>
                  </a:lnTo>
                  <a:lnTo>
                    <a:pt x="22" y="22"/>
                  </a:lnTo>
                  <a:lnTo>
                    <a:pt x="18" y="28"/>
                  </a:lnTo>
                  <a:lnTo>
                    <a:pt x="16" y="34"/>
                  </a:lnTo>
                  <a:lnTo>
                    <a:pt x="16" y="34"/>
                  </a:lnTo>
                  <a:lnTo>
                    <a:pt x="18" y="40"/>
                  </a:lnTo>
                  <a:lnTo>
                    <a:pt x="22" y="46"/>
                  </a:lnTo>
                  <a:lnTo>
                    <a:pt x="26" y="50"/>
                  </a:lnTo>
                  <a:lnTo>
                    <a:pt x="34" y="52"/>
                  </a:lnTo>
                  <a:lnTo>
                    <a:pt x="34" y="52"/>
                  </a:lnTo>
                  <a:lnTo>
                    <a:pt x="34" y="52"/>
                  </a:lnTo>
                  <a:lnTo>
                    <a:pt x="40" y="50"/>
                  </a:lnTo>
                  <a:lnTo>
                    <a:pt x="46" y="46"/>
                  </a:lnTo>
                  <a:lnTo>
                    <a:pt x="46" y="46"/>
                  </a:lnTo>
                  <a:lnTo>
                    <a:pt x="50" y="40"/>
                  </a:lnTo>
                  <a:lnTo>
                    <a:pt x="52" y="34"/>
                  </a:lnTo>
                  <a:lnTo>
                    <a:pt x="52" y="34"/>
                  </a:lnTo>
                  <a:lnTo>
                    <a:pt x="50" y="26"/>
                  </a:lnTo>
                  <a:lnTo>
                    <a:pt x="46" y="22"/>
                  </a:lnTo>
                  <a:lnTo>
                    <a:pt x="40" y="18"/>
                  </a:lnTo>
                  <a:lnTo>
                    <a:pt x="34" y="16"/>
                  </a:lnTo>
                  <a:lnTo>
                    <a:pt x="3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5"/>
            <p:cNvSpPr>
              <a:spLocks noEditPoints="1"/>
            </p:cNvSpPr>
            <p:nvPr/>
          </p:nvSpPr>
          <p:spPr bwMode="auto">
            <a:xfrm>
              <a:off x="-1501775" y="3409950"/>
              <a:ext cx="111125" cy="107950"/>
            </a:xfrm>
            <a:custGeom>
              <a:avLst/>
              <a:gdLst>
                <a:gd name="T0" fmla="*/ 34 w 70"/>
                <a:gd name="T1" fmla="*/ 68 h 68"/>
                <a:gd name="T2" fmla="*/ 34 w 70"/>
                <a:gd name="T3" fmla="*/ 68 h 68"/>
                <a:gd name="T4" fmla="*/ 28 w 70"/>
                <a:gd name="T5" fmla="*/ 68 h 68"/>
                <a:gd name="T6" fmla="*/ 22 w 70"/>
                <a:gd name="T7" fmla="*/ 66 h 68"/>
                <a:gd name="T8" fmla="*/ 16 w 70"/>
                <a:gd name="T9" fmla="*/ 62 h 68"/>
                <a:gd name="T10" fmla="*/ 10 w 70"/>
                <a:gd name="T11" fmla="*/ 58 h 68"/>
                <a:gd name="T12" fmla="*/ 6 w 70"/>
                <a:gd name="T13" fmla="*/ 52 h 68"/>
                <a:gd name="T14" fmla="*/ 4 w 70"/>
                <a:gd name="T15" fmla="*/ 46 h 68"/>
                <a:gd name="T16" fmla="*/ 2 w 70"/>
                <a:gd name="T17" fmla="*/ 40 h 68"/>
                <a:gd name="T18" fmla="*/ 0 w 70"/>
                <a:gd name="T19" fmla="*/ 34 h 68"/>
                <a:gd name="T20" fmla="*/ 0 w 70"/>
                <a:gd name="T21" fmla="*/ 34 h 68"/>
                <a:gd name="T22" fmla="*/ 2 w 70"/>
                <a:gd name="T23" fmla="*/ 26 h 68"/>
                <a:gd name="T24" fmla="*/ 4 w 70"/>
                <a:gd name="T25" fmla="*/ 20 h 68"/>
                <a:gd name="T26" fmla="*/ 6 w 70"/>
                <a:gd name="T27" fmla="*/ 14 h 68"/>
                <a:gd name="T28" fmla="*/ 10 w 70"/>
                <a:gd name="T29" fmla="*/ 10 h 68"/>
                <a:gd name="T30" fmla="*/ 16 w 70"/>
                <a:gd name="T31" fmla="*/ 4 h 68"/>
                <a:gd name="T32" fmla="*/ 22 w 70"/>
                <a:gd name="T33" fmla="*/ 2 h 68"/>
                <a:gd name="T34" fmla="*/ 28 w 70"/>
                <a:gd name="T35" fmla="*/ 0 h 68"/>
                <a:gd name="T36" fmla="*/ 34 w 70"/>
                <a:gd name="T37" fmla="*/ 0 h 68"/>
                <a:gd name="T38" fmla="*/ 34 w 70"/>
                <a:gd name="T39" fmla="*/ 0 h 68"/>
                <a:gd name="T40" fmla="*/ 42 w 70"/>
                <a:gd name="T41" fmla="*/ 0 h 68"/>
                <a:gd name="T42" fmla="*/ 48 w 70"/>
                <a:gd name="T43" fmla="*/ 2 h 68"/>
                <a:gd name="T44" fmla="*/ 54 w 70"/>
                <a:gd name="T45" fmla="*/ 4 h 68"/>
                <a:gd name="T46" fmla="*/ 60 w 70"/>
                <a:gd name="T47" fmla="*/ 10 h 68"/>
                <a:gd name="T48" fmla="*/ 64 w 70"/>
                <a:gd name="T49" fmla="*/ 14 h 68"/>
                <a:gd name="T50" fmla="*/ 66 w 70"/>
                <a:gd name="T51" fmla="*/ 20 h 68"/>
                <a:gd name="T52" fmla="*/ 68 w 70"/>
                <a:gd name="T53" fmla="*/ 26 h 68"/>
                <a:gd name="T54" fmla="*/ 70 w 70"/>
                <a:gd name="T55" fmla="*/ 34 h 68"/>
                <a:gd name="T56" fmla="*/ 70 w 70"/>
                <a:gd name="T57" fmla="*/ 34 h 68"/>
                <a:gd name="T58" fmla="*/ 68 w 70"/>
                <a:gd name="T59" fmla="*/ 40 h 68"/>
                <a:gd name="T60" fmla="*/ 66 w 70"/>
                <a:gd name="T61" fmla="*/ 46 h 68"/>
                <a:gd name="T62" fmla="*/ 64 w 70"/>
                <a:gd name="T63" fmla="*/ 52 h 68"/>
                <a:gd name="T64" fmla="*/ 60 w 70"/>
                <a:gd name="T65" fmla="*/ 58 h 68"/>
                <a:gd name="T66" fmla="*/ 54 w 70"/>
                <a:gd name="T67" fmla="*/ 62 h 68"/>
                <a:gd name="T68" fmla="*/ 48 w 70"/>
                <a:gd name="T69" fmla="*/ 66 h 68"/>
                <a:gd name="T70" fmla="*/ 42 w 70"/>
                <a:gd name="T71" fmla="*/ 68 h 68"/>
                <a:gd name="T72" fmla="*/ 34 w 70"/>
                <a:gd name="T73" fmla="*/ 68 h 68"/>
                <a:gd name="T74" fmla="*/ 34 w 70"/>
                <a:gd name="T75" fmla="*/ 68 h 68"/>
                <a:gd name="T76" fmla="*/ 34 w 70"/>
                <a:gd name="T77" fmla="*/ 16 h 68"/>
                <a:gd name="T78" fmla="*/ 34 w 70"/>
                <a:gd name="T79" fmla="*/ 16 h 68"/>
                <a:gd name="T80" fmla="*/ 28 w 70"/>
                <a:gd name="T81" fmla="*/ 18 h 68"/>
                <a:gd name="T82" fmla="*/ 22 w 70"/>
                <a:gd name="T83" fmla="*/ 22 h 68"/>
                <a:gd name="T84" fmla="*/ 18 w 70"/>
                <a:gd name="T85" fmla="*/ 26 h 68"/>
                <a:gd name="T86" fmla="*/ 18 w 70"/>
                <a:gd name="T87" fmla="*/ 34 h 68"/>
                <a:gd name="T88" fmla="*/ 18 w 70"/>
                <a:gd name="T89" fmla="*/ 34 h 68"/>
                <a:gd name="T90" fmla="*/ 18 w 70"/>
                <a:gd name="T91" fmla="*/ 40 h 68"/>
                <a:gd name="T92" fmla="*/ 22 w 70"/>
                <a:gd name="T93" fmla="*/ 46 h 68"/>
                <a:gd name="T94" fmla="*/ 28 w 70"/>
                <a:gd name="T95" fmla="*/ 50 h 68"/>
                <a:gd name="T96" fmla="*/ 34 w 70"/>
                <a:gd name="T97" fmla="*/ 52 h 68"/>
                <a:gd name="T98" fmla="*/ 34 w 70"/>
                <a:gd name="T99" fmla="*/ 52 h 68"/>
                <a:gd name="T100" fmla="*/ 42 w 70"/>
                <a:gd name="T101" fmla="*/ 50 h 68"/>
                <a:gd name="T102" fmla="*/ 48 w 70"/>
                <a:gd name="T103" fmla="*/ 46 h 68"/>
                <a:gd name="T104" fmla="*/ 50 w 70"/>
                <a:gd name="T105" fmla="*/ 40 h 68"/>
                <a:gd name="T106" fmla="*/ 52 w 70"/>
                <a:gd name="T107" fmla="*/ 34 h 68"/>
                <a:gd name="T108" fmla="*/ 52 w 70"/>
                <a:gd name="T109" fmla="*/ 34 h 68"/>
                <a:gd name="T110" fmla="*/ 50 w 70"/>
                <a:gd name="T111" fmla="*/ 26 h 68"/>
                <a:gd name="T112" fmla="*/ 48 w 70"/>
                <a:gd name="T113" fmla="*/ 22 h 68"/>
                <a:gd name="T114" fmla="*/ 42 w 70"/>
                <a:gd name="T115" fmla="*/ 18 h 68"/>
                <a:gd name="T116" fmla="*/ 34 w 70"/>
                <a:gd name="T117" fmla="*/ 16 h 68"/>
                <a:gd name="T118" fmla="*/ 34 w 70"/>
                <a:gd name="T1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68">
                  <a:moveTo>
                    <a:pt x="34" y="68"/>
                  </a:moveTo>
                  <a:lnTo>
                    <a:pt x="34" y="68"/>
                  </a:lnTo>
                  <a:lnTo>
                    <a:pt x="28" y="68"/>
                  </a:lnTo>
                  <a:lnTo>
                    <a:pt x="22" y="66"/>
                  </a:lnTo>
                  <a:lnTo>
                    <a:pt x="16" y="62"/>
                  </a:lnTo>
                  <a:lnTo>
                    <a:pt x="10" y="58"/>
                  </a:lnTo>
                  <a:lnTo>
                    <a:pt x="6" y="52"/>
                  </a:lnTo>
                  <a:lnTo>
                    <a:pt x="4" y="46"/>
                  </a:lnTo>
                  <a:lnTo>
                    <a:pt x="2" y="40"/>
                  </a:lnTo>
                  <a:lnTo>
                    <a:pt x="0" y="34"/>
                  </a:lnTo>
                  <a:lnTo>
                    <a:pt x="0" y="34"/>
                  </a:lnTo>
                  <a:lnTo>
                    <a:pt x="2" y="26"/>
                  </a:lnTo>
                  <a:lnTo>
                    <a:pt x="4" y="20"/>
                  </a:lnTo>
                  <a:lnTo>
                    <a:pt x="6" y="14"/>
                  </a:lnTo>
                  <a:lnTo>
                    <a:pt x="10" y="10"/>
                  </a:lnTo>
                  <a:lnTo>
                    <a:pt x="16" y="4"/>
                  </a:lnTo>
                  <a:lnTo>
                    <a:pt x="22" y="2"/>
                  </a:lnTo>
                  <a:lnTo>
                    <a:pt x="28" y="0"/>
                  </a:lnTo>
                  <a:lnTo>
                    <a:pt x="34" y="0"/>
                  </a:lnTo>
                  <a:lnTo>
                    <a:pt x="34" y="0"/>
                  </a:lnTo>
                  <a:lnTo>
                    <a:pt x="42" y="0"/>
                  </a:lnTo>
                  <a:lnTo>
                    <a:pt x="48" y="2"/>
                  </a:lnTo>
                  <a:lnTo>
                    <a:pt x="54" y="4"/>
                  </a:lnTo>
                  <a:lnTo>
                    <a:pt x="60" y="10"/>
                  </a:lnTo>
                  <a:lnTo>
                    <a:pt x="64" y="14"/>
                  </a:lnTo>
                  <a:lnTo>
                    <a:pt x="66" y="20"/>
                  </a:lnTo>
                  <a:lnTo>
                    <a:pt x="68" y="26"/>
                  </a:lnTo>
                  <a:lnTo>
                    <a:pt x="70" y="34"/>
                  </a:lnTo>
                  <a:lnTo>
                    <a:pt x="70" y="34"/>
                  </a:lnTo>
                  <a:lnTo>
                    <a:pt x="68" y="40"/>
                  </a:lnTo>
                  <a:lnTo>
                    <a:pt x="66" y="46"/>
                  </a:lnTo>
                  <a:lnTo>
                    <a:pt x="64" y="52"/>
                  </a:lnTo>
                  <a:lnTo>
                    <a:pt x="60" y="58"/>
                  </a:lnTo>
                  <a:lnTo>
                    <a:pt x="54" y="62"/>
                  </a:lnTo>
                  <a:lnTo>
                    <a:pt x="48" y="66"/>
                  </a:lnTo>
                  <a:lnTo>
                    <a:pt x="42" y="68"/>
                  </a:lnTo>
                  <a:lnTo>
                    <a:pt x="34" y="68"/>
                  </a:lnTo>
                  <a:lnTo>
                    <a:pt x="34" y="68"/>
                  </a:lnTo>
                  <a:close/>
                  <a:moveTo>
                    <a:pt x="34" y="16"/>
                  </a:moveTo>
                  <a:lnTo>
                    <a:pt x="34" y="16"/>
                  </a:lnTo>
                  <a:lnTo>
                    <a:pt x="28" y="18"/>
                  </a:lnTo>
                  <a:lnTo>
                    <a:pt x="22" y="22"/>
                  </a:lnTo>
                  <a:lnTo>
                    <a:pt x="18" y="26"/>
                  </a:lnTo>
                  <a:lnTo>
                    <a:pt x="18" y="34"/>
                  </a:lnTo>
                  <a:lnTo>
                    <a:pt x="18" y="34"/>
                  </a:lnTo>
                  <a:lnTo>
                    <a:pt x="18" y="40"/>
                  </a:lnTo>
                  <a:lnTo>
                    <a:pt x="22" y="46"/>
                  </a:lnTo>
                  <a:lnTo>
                    <a:pt x="28" y="50"/>
                  </a:lnTo>
                  <a:lnTo>
                    <a:pt x="34" y="52"/>
                  </a:lnTo>
                  <a:lnTo>
                    <a:pt x="34" y="52"/>
                  </a:lnTo>
                  <a:lnTo>
                    <a:pt x="42" y="50"/>
                  </a:lnTo>
                  <a:lnTo>
                    <a:pt x="48" y="46"/>
                  </a:lnTo>
                  <a:lnTo>
                    <a:pt x="50" y="40"/>
                  </a:lnTo>
                  <a:lnTo>
                    <a:pt x="52" y="34"/>
                  </a:lnTo>
                  <a:lnTo>
                    <a:pt x="52" y="34"/>
                  </a:lnTo>
                  <a:lnTo>
                    <a:pt x="50" y="26"/>
                  </a:lnTo>
                  <a:lnTo>
                    <a:pt x="48" y="22"/>
                  </a:lnTo>
                  <a:lnTo>
                    <a:pt x="42" y="18"/>
                  </a:lnTo>
                  <a:lnTo>
                    <a:pt x="34" y="16"/>
                  </a:lnTo>
                  <a:lnTo>
                    <a:pt x="3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6"/>
            <p:cNvSpPr>
              <a:spLocks noEditPoints="1"/>
            </p:cNvSpPr>
            <p:nvPr/>
          </p:nvSpPr>
          <p:spPr bwMode="auto">
            <a:xfrm>
              <a:off x="-1539877" y="3022600"/>
              <a:ext cx="569912" cy="290513"/>
            </a:xfrm>
            <a:custGeom>
              <a:avLst/>
              <a:gdLst>
                <a:gd name="T0" fmla="*/ 8 w 359"/>
                <a:gd name="T1" fmla="*/ 0 h 183"/>
                <a:gd name="T2" fmla="*/ 4 w 359"/>
                <a:gd name="T3" fmla="*/ 0 h 183"/>
                <a:gd name="T4" fmla="*/ 0 w 359"/>
                <a:gd name="T5" fmla="*/ 6 h 183"/>
                <a:gd name="T6" fmla="*/ 36 w 359"/>
                <a:gd name="T7" fmla="*/ 167 h 183"/>
                <a:gd name="T8" fmla="*/ 38 w 359"/>
                <a:gd name="T9" fmla="*/ 173 h 183"/>
                <a:gd name="T10" fmla="*/ 50 w 359"/>
                <a:gd name="T11" fmla="*/ 183 h 183"/>
                <a:gd name="T12" fmla="*/ 271 w 359"/>
                <a:gd name="T13" fmla="*/ 183 h 183"/>
                <a:gd name="T14" fmla="*/ 277 w 359"/>
                <a:gd name="T15" fmla="*/ 183 h 183"/>
                <a:gd name="T16" fmla="*/ 287 w 359"/>
                <a:gd name="T17" fmla="*/ 175 h 183"/>
                <a:gd name="T18" fmla="*/ 359 w 359"/>
                <a:gd name="T19" fmla="*/ 12 h 183"/>
                <a:gd name="T20" fmla="*/ 359 w 359"/>
                <a:gd name="T21" fmla="*/ 8 h 183"/>
                <a:gd name="T22" fmla="*/ 355 w 359"/>
                <a:gd name="T23" fmla="*/ 0 h 183"/>
                <a:gd name="T24" fmla="*/ 351 w 359"/>
                <a:gd name="T25" fmla="*/ 0 h 183"/>
                <a:gd name="T26" fmla="*/ 213 w 359"/>
                <a:gd name="T27" fmla="*/ 105 h 183"/>
                <a:gd name="T28" fmla="*/ 209 w 359"/>
                <a:gd name="T29" fmla="*/ 109 h 183"/>
                <a:gd name="T30" fmla="*/ 187 w 359"/>
                <a:gd name="T31" fmla="*/ 109 h 183"/>
                <a:gd name="T32" fmla="*/ 183 w 359"/>
                <a:gd name="T33" fmla="*/ 113 h 183"/>
                <a:gd name="T34" fmla="*/ 183 w 359"/>
                <a:gd name="T35" fmla="*/ 135 h 183"/>
                <a:gd name="T36" fmla="*/ 181 w 359"/>
                <a:gd name="T37" fmla="*/ 139 h 183"/>
                <a:gd name="T38" fmla="*/ 149 w 359"/>
                <a:gd name="T39" fmla="*/ 139 h 183"/>
                <a:gd name="T40" fmla="*/ 147 w 359"/>
                <a:gd name="T41" fmla="*/ 135 h 183"/>
                <a:gd name="T42" fmla="*/ 147 w 359"/>
                <a:gd name="T43" fmla="*/ 113 h 183"/>
                <a:gd name="T44" fmla="*/ 143 w 359"/>
                <a:gd name="T45" fmla="*/ 109 h 183"/>
                <a:gd name="T46" fmla="*/ 121 w 359"/>
                <a:gd name="T47" fmla="*/ 109 h 183"/>
                <a:gd name="T48" fmla="*/ 117 w 359"/>
                <a:gd name="T49" fmla="*/ 105 h 183"/>
                <a:gd name="T50" fmla="*/ 117 w 359"/>
                <a:gd name="T51" fmla="*/ 75 h 183"/>
                <a:gd name="T52" fmla="*/ 121 w 359"/>
                <a:gd name="T53" fmla="*/ 73 h 183"/>
                <a:gd name="T54" fmla="*/ 143 w 359"/>
                <a:gd name="T55" fmla="*/ 73 h 183"/>
                <a:gd name="T56" fmla="*/ 147 w 359"/>
                <a:gd name="T57" fmla="*/ 69 h 183"/>
                <a:gd name="T58" fmla="*/ 147 w 359"/>
                <a:gd name="T59" fmla="*/ 47 h 183"/>
                <a:gd name="T60" fmla="*/ 149 w 359"/>
                <a:gd name="T61" fmla="*/ 43 h 183"/>
                <a:gd name="T62" fmla="*/ 181 w 359"/>
                <a:gd name="T63" fmla="*/ 43 h 183"/>
                <a:gd name="T64" fmla="*/ 183 w 359"/>
                <a:gd name="T65" fmla="*/ 47 h 183"/>
                <a:gd name="T66" fmla="*/ 183 w 359"/>
                <a:gd name="T67" fmla="*/ 69 h 183"/>
                <a:gd name="T68" fmla="*/ 187 w 359"/>
                <a:gd name="T69" fmla="*/ 73 h 183"/>
                <a:gd name="T70" fmla="*/ 209 w 359"/>
                <a:gd name="T71" fmla="*/ 73 h 183"/>
                <a:gd name="T72" fmla="*/ 213 w 359"/>
                <a:gd name="T73" fmla="*/ 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9" h="183">
                  <a:moveTo>
                    <a:pt x="351" y="0"/>
                  </a:moveTo>
                  <a:lnTo>
                    <a:pt x="8" y="0"/>
                  </a:lnTo>
                  <a:lnTo>
                    <a:pt x="8" y="0"/>
                  </a:lnTo>
                  <a:lnTo>
                    <a:pt x="4" y="0"/>
                  </a:lnTo>
                  <a:lnTo>
                    <a:pt x="2" y="2"/>
                  </a:lnTo>
                  <a:lnTo>
                    <a:pt x="0" y="6"/>
                  </a:lnTo>
                  <a:lnTo>
                    <a:pt x="0" y="10"/>
                  </a:lnTo>
                  <a:lnTo>
                    <a:pt x="36" y="167"/>
                  </a:lnTo>
                  <a:lnTo>
                    <a:pt x="36" y="167"/>
                  </a:lnTo>
                  <a:lnTo>
                    <a:pt x="38" y="173"/>
                  </a:lnTo>
                  <a:lnTo>
                    <a:pt x="44" y="179"/>
                  </a:lnTo>
                  <a:lnTo>
                    <a:pt x="50" y="183"/>
                  </a:lnTo>
                  <a:lnTo>
                    <a:pt x="56" y="183"/>
                  </a:lnTo>
                  <a:lnTo>
                    <a:pt x="271" y="183"/>
                  </a:lnTo>
                  <a:lnTo>
                    <a:pt x="271" y="183"/>
                  </a:lnTo>
                  <a:lnTo>
                    <a:pt x="277" y="183"/>
                  </a:lnTo>
                  <a:lnTo>
                    <a:pt x="281" y="179"/>
                  </a:lnTo>
                  <a:lnTo>
                    <a:pt x="287" y="175"/>
                  </a:lnTo>
                  <a:lnTo>
                    <a:pt x="289" y="171"/>
                  </a:lnTo>
                  <a:lnTo>
                    <a:pt x="359" y="12"/>
                  </a:lnTo>
                  <a:lnTo>
                    <a:pt x="359" y="12"/>
                  </a:lnTo>
                  <a:lnTo>
                    <a:pt x="359" y="8"/>
                  </a:lnTo>
                  <a:lnTo>
                    <a:pt x="359" y="4"/>
                  </a:lnTo>
                  <a:lnTo>
                    <a:pt x="355" y="0"/>
                  </a:lnTo>
                  <a:lnTo>
                    <a:pt x="351" y="0"/>
                  </a:lnTo>
                  <a:lnTo>
                    <a:pt x="351" y="0"/>
                  </a:lnTo>
                  <a:close/>
                  <a:moveTo>
                    <a:pt x="213" y="105"/>
                  </a:moveTo>
                  <a:lnTo>
                    <a:pt x="213" y="105"/>
                  </a:lnTo>
                  <a:lnTo>
                    <a:pt x="211" y="109"/>
                  </a:lnTo>
                  <a:lnTo>
                    <a:pt x="209" y="109"/>
                  </a:lnTo>
                  <a:lnTo>
                    <a:pt x="187" y="109"/>
                  </a:lnTo>
                  <a:lnTo>
                    <a:pt x="187" y="109"/>
                  </a:lnTo>
                  <a:lnTo>
                    <a:pt x="185" y="111"/>
                  </a:lnTo>
                  <a:lnTo>
                    <a:pt x="183" y="113"/>
                  </a:lnTo>
                  <a:lnTo>
                    <a:pt x="183" y="135"/>
                  </a:lnTo>
                  <a:lnTo>
                    <a:pt x="183" y="135"/>
                  </a:lnTo>
                  <a:lnTo>
                    <a:pt x="183" y="137"/>
                  </a:lnTo>
                  <a:lnTo>
                    <a:pt x="181" y="139"/>
                  </a:lnTo>
                  <a:lnTo>
                    <a:pt x="149" y="139"/>
                  </a:lnTo>
                  <a:lnTo>
                    <a:pt x="149" y="139"/>
                  </a:lnTo>
                  <a:lnTo>
                    <a:pt x="147" y="137"/>
                  </a:lnTo>
                  <a:lnTo>
                    <a:pt x="147" y="135"/>
                  </a:lnTo>
                  <a:lnTo>
                    <a:pt x="147" y="113"/>
                  </a:lnTo>
                  <a:lnTo>
                    <a:pt x="147" y="113"/>
                  </a:lnTo>
                  <a:lnTo>
                    <a:pt x="145" y="111"/>
                  </a:lnTo>
                  <a:lnTo>
                    <a:pt x="143" y="109"/>
                  </a:lnTo>
                  <a:lnTo>
                    <a:pt x="121" y="109"/>
                  </a:lnTo>
                  <a:lnTo>
                    <a:pt x="121" y="109"/>
                  </a:lnTo>
                  <a:lnTo>
                    <a:pt x="119" y="109"/>
                  </a:lnTo>
                  <a:lnTo>
                    <a:pt x="117" y="105"/>
                  </a:lnTo>
                  <a:lnTo>
                    <a:pt x="117" y="75"/>
                  </a:lnTo>
                  <a:lnTo>
                    <a:pt x="117" y="75"/>
                  </a:lnTo>
                  <a:lnTo>
                    <a:pt x="119" y="73"/>
                  </a:lnTo>
                  <a:lnTo>
                    <a:pt x="121" y="73"/>
                  </a:lnTo>
                  <a:lnTo>
                    <a:pt x="143" y="73"/>
                  </a:lnTo>
                  <a:lnTo>
                    <a:pt x="143" y="73"/>
                  </a:lnTo>
                  <a:lnTo>
                    <a:pt x="145" y="71"/>
                  </a:lnTo>
                  <a:lnTo>
                    <a:pt x="147" y="69"/>
                  </a:lnTo>
                  <a:lnTo>
                    <a:pt x="147" y="47"/>
                  </a:lnTo>
                  <a:lnTo>
                    <a:pt x="147" y="47"/>
                  </a:lnTo>
                  <a:lnTo>
                    <a:pt x="147" y="43"/>
                  </a:lnTo>
                  <a:lnTo>
                    <a:pt x="149" y="43"/>
                  </a:lnTo>
                  <a:lnTo>
                    <a:pt x="181" y="43"/>
                  </a:lnTo>
                  <a:lnTo>
                    <a:pt x="181" y="43"/>
                  </a:lnTo>
                  <a:lnTo>
                    <a:pt x="183" y="43"/>
                  </a:lnTo>
                  <a:lnTo>
                    <a:pt x="183" y="47"/>
                  </a:lnTo>
                  <a:lnTo>
                    <a:pt x="183" y="69"/>
                  </a:lnTo>
                  <a:lnTo>
                    <a:pt x="183" y="69"/>
                  </a:lnTo>
                  <a:lnTo>
                    <a:pt x="185" y="71"/>
                  </a:lnTo>
                  <a:lnTo>
                    <a:pt x="187" y="73"/>
                  </a:lnTo>
                  <a:lnTo>
                    <a:pt x="209" y="73"/>
                  </a:lnTo>
                  <a:lnTo>
                    <a:pt x="209" y="73"/>
                  </a:lnTo>
                  <a:lnTo>
                    <a:pt x="211" y="73"/>
                  </a:lnTo>
                  <a:lnTo>
                    <a:pt x="213" y="75"/>
                  </a:lnTo>
                  <a:lnTo>
                    <a:pt x="213"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Oval 44"/>
          <p:cNvSpPr/>
          <p:nvPr/>
        </p:nvSpPr>
        <p:spPr bwMode="auto">
          <a:xfrm>
            <a:off x="5905074" y="5638800"/>
            <a:ext cx="731520" cy="731520"/>
          </a:xfrm>
          <a:prstGeom prst="ellipse">
            <a:avLst/>
          </a:prstGeom>
          <a:solidFill>
            <a:schemeClr val="tx2">
              <a:lumMod val="20000"/>
              <a:lumOff val="80000"/>
            </a:schemeClr>
          </a:solidFill>
          <a:ln w="57150"/>
          <a:extLst/>
        </p:spPr>
        <p:style>
          <a:lnRef idx="2">
            <a:schemeClr val="accent1"/>
          </a:lnRef>
          <a:fillRef idx="1">
            <a:schemeClr val="lt1"/>
          </a:fillRef>
          <a:effectRef idx="0">
            <a:schemeClr val="accent1"/>
          </a:effectRef>
          <a:fontRef idx="minor">
            <a:schemeClr val="dk1"/>
          </a:fontRef>
        </p:style>
        <p:txBody>
          <a:bodyPr lIns="91440" tIns="91440" rIns="91440" bIns="91440" rtlCol="0" anchor="ctr" anchorCtr="0">
            <a:noAutofit/>
          </a:bodyPr>
          <a:lstStyle/>
          <a:p>
            <a:pPr algn="ctr" eaLnBrk="1" hangingPunct="1"/>
            <a:endParaRPr lang="en-US" sz="1600" b="1" dirty="0">
              <a:solidFill>
                <a:schemeClr val="bg1"/>
              </a:solidFill>
            </a:endParaRPr>
          </a:p>
        </p:txBody>
      </p:sp>
      <p:sp>
        <p:nvSpPr>
          <p:cNvPr id="47" name="Freeform 32"/>
          <p:cNvSpPr>
            <a:spLocks noEditPoints="1"/>
          </p:cNvSpPr>
          <p:nvPr/>
        </p:nvSpPr>
        <p:spPr bwMode="auto">
          <a:xfrm>
            <a:off x="6111380" y="5925030"/>
            <a:ext cx="416461" cy="307818"/>
          </a:xfrm>
          <a:custGeom>
            <a:avLst/>
            <a:gdLst>
              <a:gd name="T0" fmla="*/ 314 w 322"/>
              <a:gd name="T1" fmla="*/ 54 h 238"/>
              <a:gd name="T2" fmla="*/ 276 w 322"/>
              <a:gd name="T3" fmla="*/ 20 h 238"/>
              <a:gd name="T4" fmla="*/ 210 w 322"/>
              <a:gd name="T5" fmla="*/ 2 h 238"/>
              <a:gd name="T6" fmla="*/ 160 w 322"/>
              <a:gd name="T7" fmla="*/ 0 h 238"/>
              <a:gd name="T8" fmla="*/ 98 w 322"/>
              <a:gd name="T9" fmla="*/ 10 h 238"/>
              <a:gd name="T10" fmla="*/ 96 w 322"/>
              <a:gd name="T11" fmla="*/ 14 h 238"/>
              <a:gd name="T12" fmla="*/ 98 w 322"/>
              <a:gd name="T13" fmla="*/ 16 h 238"/>
              <a:gd name="T14" fmla="*/ 138 w 322"/>
              <a:gd name="T15" fmla="*/ 26 h 238"/>
              <a:gd name="T16" fmla="*/ 180 w 322"/>
              <a:gd name="T17" fmla="*/ 46 h 238"/>
              <a:gd name="T18" fmla="*/ 194 w 322"/>
              <a:gd name="T19" fmla="*/ 74 h 238"/>
              <a:gd name="T20" fmla="*/ 188 w 322"/>
              <a:gd name="T21" fmla="*/ 92 h 238"/>
              <a:gd name="T22" fmla="*/ 158 w 322"/>
              <a:gd name="T23" fmla="*/ 116 h 238"/>
              <a:gd name="T24" fmla="*/ 106 w 322"/>
              <a:gd name="T25" fmla="*/ 134 h 238"/>
              <a:gd name="T26" fmla="*/ 58 w 322"/>
              <a:gd name="T27" fmla="*/ 148 h 238"/>
              <a:gd name="T28" fmla="*/ 26 w 322"/>
              <a:gd name="T29" fmla="*/ 170 h 238"/>
              <a:gd name="T30" fmla="*/ 10 w 322"/>
              <a:gd name="T31" fmla="*/ 188 h 238"/>
              <a:gd name="T32" fmla="*/ 0 w 322"/>
              <a:gd name="T33" fmla="*/ 220 h 238"/>
              <a:gd name="T34" fmla="*/ 0 w 322"/>
              <a:gd name="T35" fmla="*/ 236 h 238"/>
              <a:gd name="T36" fmla="*/ 276 w 322"/>
              <a:gd name="T37" fmla="*/ 238 h 238"/>
              <a:gd name="T38" fmla="*/ 278 w 322"/>
              <a:gd name="T39" fmla="*/ 236 h 238"/>
              <a:gd name="T40" fmla="*/ 272 w 322"/>
              <a:gd name="T41" fmla="*/ 220 h 238"/>
              <a:gd name="T42" fmla="*/ 264 w 322"/>
              <a:gd name="T43" fmla="*/ 172 h 238"/>
              <a:gd name="T44" fmla="*/ 272 w 322"/>
              <a:gd name="T45" fmla="*/ 146 h 238"/>
              <a:gd name="T46" fmla="*/ 294 w 322"/>
              <a:gd name="T47" fmla="*/ 120 h 238"/>
              <a:gd name="T48" fmla="*/ 314 w 322"/>
              <a:gd name="T49" fmla="*/ 102 h 238"/>
              <a:gd name="T50" fmla="*/ 322 w 322"/>
              <a:gd name="T51" fmla="*/ 80 h 238"/>
              <a:gd name="T52" fmla="*/ 320 w 322"/>
              <a:gd name="T53" fmla="*/ 64 h 238"/>
              <a:gd name="T54" fmla="*/ 282 w 322"/>
              <a:gd name="T55" fmla="*/ 122 h 238"/>
              <a:gd name="T56" fmla="*/ 264 w 322"/>
              <a:gd name="T57" fmla="*/ 146 h 238"/>
              <a:gd name="T58" fmla="*/ 260 w 322"/>
              <a:gd name="T59" fmla="*/ 196 h 238"/>
              <a:gd name="T60" fmla="*/ 134 w 322"/>
              <a:gd name="T61" fmla="*/ 232 h 238"/>
              <a:gd name="T62" fmla="*/ 132 w 322"/>
              <a:gd name="T63" fmla="*/ 222 h 238"/>
              <a:gd name="T64" fmla="*/ 132 w 322"/>
              <a:gd name="T65" fmla="*/ 216 h 238"/>
              <a:gd name="T66" fmla="*/ 128 w 322"/>
              <a:gd name="T67" fmla="*/ 216 h 238"/>
              <a:gd name="T68" fmla="*/ 126 w 322"/>
              <a:gd name="T69" fmla="*/ 222 h 238"/>
              <a:gd name="T70" fmla="*/ 6 w 322"/>
              <a:gd name="T71" fmla="*/ 232 h 238"/>
              <a:gd name="T72" fmla="*/ 6 w 322"/>
              <a:gd name="T73" fmla="*/ 216 h 238"/>
              <a:gd name="T74" fmla="*/ 16 w 322"/>
              <a:gd name="T75" fmla="*/ 190 h 238"/>
              <a:gd name="T76" fmla="*/ 40 w 322"/>
              <a:gd name="T77" fmla="*/ 166 h 238"/>
              <a:gd name="T78" fmla="*/ 106 w 322"/>
              <a:gd name="T79" fmla="*/ 140 h 238"/>
              <a:gd name="T80" fmla="*/ 146 w 322"/>
              <a:gd name="T81" fmla="*/ 128 h 238"/>
              <a:gd name="T82" fmla="*/ 186 w 322"/>
              <a:gd name="T83" fmla="*/ 104 h 238"/>
              <a:gd name="T84" fmla="*/ 200 w 322"/>
              <a:gd name="T85" fmla="*/ 72 h 238"/>
              <a:gd name="T86" fmla="*/ 194 w 322"/>
              <a:gd name="T87" fmla="*/ 54 h 238"/>
              <a:gd name="T88" fmla="*/ 164 w 322"/>
              <a:gd name="T89" fmla="*/ 30 h 238"/>
              <a:gd name="T90" fmla="*/ 114 w 322"/>
              <a:gd name="T91" fmla="*/ 14 h 238"/>
              <a:gd name="T92" fmla="*/ 180 w 322"/>
              <a:gd name="T93" fmla="*/ 6 h 238"/>
              <a:gd name="T94" fmla="*/ 232 w 322"/>
              <a:gd name="T95" fmla="*/ 10 h 238"/>
              <a:gd name="T96" fmla="*/ 288 w 322"/>
              <a:gd name="T97" fmla="*/ 34 h 238"/>
              <a:gd name="T98" fmla="*/ 314 w 322"/>
              <a:gd name="T99" fmla="*/ 66 h 238"/>
              <a:gd name="T100" fmla="*/ 316 w 322"/>
              <a:gd name="T101" fmla="*/ 80 h 238"/>
              <a:gd name="T102" fmla="*/ 304 w 322"/>
              <a:gd name="T103" fmla="*/ 10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238">
                <a:moveTo>
                  <a:pt x="320" y="64"/>
                </a:moveTo>
                <a:lnTo>
                  <a:pt x="320" y="64"/>
                </a:lnTo>
                <a:lnTo>
                  <a:pt x="314" y="54"/>
                </a:lnTo>
                <a:lnTo>
                  <a:pt x="304" y="42"/>
                </a:lnTo>
                <a:lnTo>
                  <a:pt x="292" y="30"/>
                </a:lnTo>
                <a:lnTo>
                  <a:pt x="276" y="20"/>
                </a:lnTo>
                <a:lnTo>
                  <a:pt x="258" y="12"/>
                </a:lnTo>
                <a:lnTo>
                  <a:pt x="236" y="6"/>
                </a:lnTo>
                <a:lnTo>
                  <a:pt x="210" y="2"/>
                </a:lnTo>
                <a:lnTo>
                  <a:pt x="180" y="0"/>
                </a:lnTo>
                <a:lnTo>
                  <a:pt x="180" y="0"/>
                </a:lnTo>
                <a:lnTo>
                  <a:pt x="160" y="0"/>
                </a:lnTo>
                <a:lnTo>
                  <a:pt x="140" y="2"/>
                </a:lnTo>
                <a:lnTo>
                  <a:pt x="120" y="6"/>
                </a:lnTo>
                <a:lnTo>
                  <a:pt x="98" y="10"/>
                </a:lnTo>
                <a:lnTo>
                  <a:pt x="98" y="10"/>
                </a:lnTo>
                <a:lnTo>
                  <a:pt x="96" y="12"/>
                </a:lnTo>
                <a:lnTo>
                  <a:pt x="96" y="14"/>
                </a:lnTo>
                <a:lnTo>
                  <a:pt x="96" y="14"/>
                </a:lnTo>
                <a:lnTo>
                  <a:pt x="96" y="16"/>
                </a:lnTo>
                <a:lnTo>
                  <a:pt x="98" y="16"/>
                </a:lnTo>
                <a:lnTo>
                  <a:pt x="98" y="16"/>
                </a:lnTo>
                <a:lnTo>
                  <a:pt x="120" y="20"/>
                </a:lnTo>
                <a:lnTo>
                  <a:pt x="138" y="26"/>
                </a:lnTo>
                <a:lnTo>
                  <a:pt x="154" y="32"/>
                </a:lnTo>
                <a:lnTo>
                  <a:pt x="168" y="38"/>
                </a:lnTo>
                <a:lnTo>
                  <a:pt x="180" y="46"/>
                </a:lnTo>
                <a:lnTo>
                  <a:pt x="188" y="54"/>
                </a:lnTo>
                <a:lnTo>
                  <a:pt x="192" y="64"/>
                </a:lnTo>
                <a:lnTo>
                  <a:pt x="194" y="74"/>
                </a:lnTo>
                <a:lnTo>
                  <a:pt x="194" y="74"/>
                </a:lnTo>
                <a:lnTo>
                  <a:pt x="194" y="82"/>
                </a:lnTo>
                <a:lnTo>
                  <a:pt x="188" y="92"/>
                </a:lnTo>
                <a:lnTo>
                  <a:pt x="182" y="100"/>
                </a:lnTo>
                <a:lnTo>
                  <a:pt x="170" y="108"/>
                </a:lnTo>
                <a:lnTo>
                  <a:pt x="158" y="116"/>
                </a:lnTo>
                <a:lnTo>
                  <a:pt x="142" y="124"/>
                </a:lnTo>
                <a:lnTo>
                  <a:pt x="124" y="130"/>
                </a:lnTo>
                <a:lnTo>
                  <a:pt x="106" y="134"/>
                </a:lnTo>
                <a:lnTo>
                  <a:pt x="106" y="134"/>
                </a:lnTo>
                <a:lnTo>
                  <a:pt x="72" y="144"/>
                </a:lnTo>
                <a:lnTo>
                  <a:pt x="58" y="148"/>
                </a:lnTo>
                <a:lnTo>
                  <a:pt x="46" y="156"/>
                </a:lnTo>
                <a:lnTo>
                  <a:pt x="36" y="162"/>
                </a:lnTo>
                <a:lnTo>
                  <a:pt x="26" y="170"/>
                </a:lnTo>
                <a:lnTo>
                  <a:pt x="18" y="178"/>
                </a:lnTo>
                <a:lnTo>
                  <a:pt x="10" y="188"/>
                </a:lnTo>
                <a:lnTo>
                  <a:pt x="10" y="188"/>
                </a:lnTo>
                <a:lnTo>
                  <a:pt x="6" y="196"/>
                </a:lnTo>
                <a:lnTo>
                  <a:pt x="2" y="206"/>
                </a:lnTo>
                <a:lnTo>
                  <a:pt x="0" y="220"/>
                </a:lnTo>
                <a:lnTo>
                  <a:pt x="0" y="230"/>
                </a:lnTo>
                <a:lnTo>
                  <a:pt x="0" y="236"/>
                </a:lnTo>
                <a:lnTo>
                  <a:pt x="0" y="236"/>
                </a:lnTo>
                <a:lnTo>
                  <a:pt x="2" y="236"/>
                </a:lnTo>
                <a:lnTo>
                  <a:pt x="4" y="238"/>
                </a:lnTo>
                <a:lnTo>
                  <a:pt x="276" y="238"/>
                </a:lnTo>
                <a:lnTo>
                  <a:pt x="276" y="238"/>
                </a:lnTo>
                <a:lnTo>
                  <a:pt x="278" y="236"/>
                </a:lnTo>
                <a:lnTo>
                  <a:pt x="278" y="236"/>
                </a:lnTo>
                <a:lnTo>
                  <a:pt x="278" y="234"/>
                </a:lnTo>
                <a:lnTo>
                  <a:pt x="278" y="234"/>
                </a:lnTo>
                <a:lnTo>
                  <a:pt x="272" y="220"/>
                </a:lnTo>
                <a:lnTo>
                  <a:pt x="268" y="208"/>
                </a:lnTo>
                <a:lnTo>
                  <a:pt x="264" y="190"/>
                </a:lnTo>
                <a:lnTo>
                  <a:pt x="264" y="172"/>
                </a:lnTo>
                <a:lnTo>
                  <a:pt x="266" y="164"/>
                </a:lnTo>
                <a:lnTo>
                  <a:pt x="268" y="154"/>
                </a:lnTo>
                <a:lnTo>
                  <a:pt x="272" y="146"/>
                </a:lnTo>
                <a:lnTo>
                  <a:pt x="278" y="136"/>
                </a:lnTo>
                <a:lnTo>
                  <a:pt x="284" y="128"/>
                </a:lnTo>
                <a:lnTo>
                  <a:pt x="294" y="120"/>
                </a:lnTo>
                <a:lnTo>
                  <a:pt x="294" y="120"/>
                </a:lnTo>
                <a:lnTo>
                  <a:pt x="308" y="108"/>
                </a:lnTo>
                <a:lnTo>
                  <a:pt x="314" y="102"/>
                </a:lnTo>
                <a:lnTo>
                  <a:pt x="318" y="94"/>
                </a:lnTo>
                <a:lnTo>
                  <a:pt x="320" y="88"/>
                </a:lnTo>
                <a:lnTo>
                  <a:pt x="322" y="80"/>
                </a:lnTo>
                <a:lnTo>
                  <a:pt x="320" y="72"/>
                </a:lnTo>
                <a:lnTo>
                  <a:pt x="320" y="64"/>
                </a:lnTo>
                <a:lnTo>
                  <a:pt x="320" y="64"/>
                </a:lnTo>
                <a:close/>
                <a:moveTo>
                  <a:pt x="290" y="116"/>
                </a:moveTo>
                <a:lnTo>
                  <a:pt x="290" y="116"/>
                </a:lnTo>
                <a:lnTo>
                  <a:pt x="282" y="122"/>
                </a:lnTo>
                <a:lnTo>
                  <a:pt x="274" y="130"/>
                </a:lnTo>
                <a:lnTo>
                  <a:pt x="268" y="138"/>
                </a:lnTo>
                <a:lnTo>
                  <a:pt x="264" y="146"/>
                </a:lnTo>
                <a:lnTo>
                  <a:pt x="260" y="164"/>
                </a:lnTo>
                <a:lnTo>
                  <a:pt x="258" y="180"/>
                </a:lnTo>
                <a:lnTo>
                  <a:pt x="260" y="196"/>
                </a:lnTo>
                <a:lnTo>
                  <a:pt x="262" y="212"/>
                </a:lnTo>
                <a:lnTo>
                  <a:pt x="270" y="232"/>
                </a:lnTo>
                <a:lnTo>
                  <a:pt x="134" y="232"/>
                </a:lnTo>
                <a:lnTo>
                  <a:pt x="134" y="232"/>
                </a:lnTo>
                <a:lnTo>
                  <a:pt x="132" y="222"/>
                </a:lnTo>
                <a:lnTo>
                  <a:pt x="132" y="222"/>
                </a:lnTo>
                <a:lnTo>
                  <a:pt x="132" y="220"/>
                </a:lnTo>
                <a:lnTo>
                  <a:pt x="132" y="220"/>
                </a:lnTo>
                <a:lnTo>
                  <a:pt x="132" y="216"/>
                </a:lnTo>
                <a:lnTo>
                  <a:pt x="130" y="216"/>
                </a:lnTo>
                <a:lnTo>
                  <a:pt x="130" y="216"/>
                </a:lnTo>
                <a:lnTo>
                  <a:pt x="128" y="216"/>
                </a:lnTo>
                <a:lnTo>
                  <a:pt x="126" y="218"/>
                </a:lnTo>
                <a:lnTo>
                  <a:pt x="126" y="218"/>
                </a:lnTo>
                <a:lnTo>
                  <a:pt x="126" y="222"/>
                </a:lnTo>
                <a:lnTo>
                  <a:pt x="126" y="222"/>
                </a:lnTo>
                <a:lnTo>
                  <a:pt x="128" y="232"/>
                </a:lnTo>
                <a:lnTo>
                  <a:pt x="6" y="232"/>
                </a:lnTo>
                <a:lnTo>
                  <a:pt x="6" y="232"/>
                </a:lnTo>
                <a:lnTo>
                  <a:pt x="6" y="226"/>
                </a:lnTo>
                <a:lnTo>
                  <a:pt x="6" y="216"/>
                </a:lnTo>
                <a:lnTo>
                  <a:pt x="10" y="204"/>
                </a:lnTo>
                <a:lnTo>
                  <a:pt x="16" y="190"/>
                </a:lnTo>
                <a:lnTo>
                  <a:pt x="16" y="190"/>
                </a:lnTo>
                <a:lnTo>
                  <a:pt x="22" y="182"/>
                </a:lnTo>
                <a:lnTo>
                  <a:pt x="30" y="174"/>
                </a:lnTo>
                <a:lnTo>
                  <a:pt x="40" y="166"/>
                </a:lnTo>
                <a:lnTo>
                  <a:pt x="50" y="160"/>
                </a:lnTo>
                <a:lnTo>
                  <a:pt x="76" y="148"/>
                </a:lnTo>
                <a:lnTo>
                  <a:pt x="106" y="140"/>
                </a:lnTo>
                <a:lnTo>
                  <a:pt x="106" y="140"/>
                </a:lnTo>
                <a:lnTo>
                  <a:pt x="128" y="134"/>
                </a:lnTo>
                <a:lnTo>
                  <a:pt x="146" y="128"/>
                </a:lnTo>
                <a:lnTo>
                  <a:pt x="162" y="120"/>
                </a:lnTo>
                <a:lnTo>
                  <a:pt x="176" y="112"/>
                </a:lnTo>
                <a:lnTo>
                  <a:pt x="186" y="104"/>
                </a:lnTo>
                <a:lnTo>
                  <a:pt x="194" y="94"/>
                </a:lnTo>
                <a:lnTo>
                  <a:pt x="200" y="84"/>
                </a:lnTo>
                <a:lnTo>
                  <a:pt x="200" y="72"/>
                </a:lnTo>
                <a:lnTo>
                  <a:pt x="200" y="72"/>
                </a:lnTo>
                <a:lnTo>
                  <a:pt x="198" y="64"/>
                </a:lnTo>
                <a:lnTo>
                  <a:pt x="194" y="54"/>
                </a:lnTo>
                <a:lnTo>
                  <a:pt x="186" y="46"/>
                </a:lnTo>
                <a:lnTo>
                  <a:pt x="176" y="38"/>
                </a:lnTo>
                <a:lnTo>
                  <a:pt x="164" y="30"/>
                </a:lnTo>
                <a:lnTo>
                  <a:pt x="150" y="24"/>
                </a:lnTo>
                <a:lnTo>
                  <a:pt x="132" y="18"/>
                </a:lnTo>
                <a:lnTo>
                  <a:pt x="114" y="14"/>
                </a:lnTo>
                <a:lnTo>
                  <a:pt x="114" y="14"/>
                </a:lnTo>
                <a:lnTo>
                  <a:pt x="148" y="8"/>
                </a:lnTo>
                <a:lnTo>
                  <a:pt x="180" y="6"/>
                </a:lnTo>
                <a:lnTo>
                  <a:pt x="180" y="6"/>
                </a:lnTo>
                <a:lnTo>
                  <a:pt x="208" y="8"/>
                </a:lnTo>
                <a:lnTo>
                  <a:pt x="232" y="10"/>
                </a:lnTo>
                <a:lnTo>
                  <a:pt x="254" y="16"/>
                </a:lnTo>
                <a:lnTo>
                  <a:pt x="272" y="24"/>
                </a:lnTo>
                <a:lnTo>
                  <a:pt x="288" y="34"/>
                </a:lnTo>
                <a:lnTo>
                  <a:pt x="300" y="44"/>
                </a:lnTo>
                <a:lnTo>
                  <a:pt x="308" y="56"/>
                </a:lnTo>
                <a:lnTo>
                  <a:pt x="314" y="66"/>
                </a:lnTo>
                <a:lnTo>
                  <a:pt x="314" y="66"/>
                </a:lnTo>
                <a:lnTo>
                  <a:pt x="314" y="74"/>
                </a:lnTo>
                <a:lnTo>
                  <a:pt x="316" y="80"/>
                </a:lnTo>
                <a:lnTo>
                  <a:pt x="314" y="86"/>
                </a:lnTo>
                <a:lnTo>
                  <a:pt x="312" y="92"/>
                </a:lnTo>
                <a:lnTo>
                  <a:pt x="304" y="104"/>
                </a:lnTo>
                <a:lnTo>
                  <a:pt x="290" y="116"/>
                </a:lnTo>
                <a:lnTo>
                  <a:pt x="290" y="116"/>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3"/>
          <p:cNvSpPr>
            <a:spLocks/>
          </p:cNvSpPr>
          <p:nvPr/>
        </p:nvSpPr>
        <p:spPr bwMode="auto">
          <a:xfrm>
            <a:off x="6279516" y="6165593"/>
            <a:ext cx="18107" cy="25867"/>
          </a:xfrm>
          <a:custGeom>
            <a:avLst/>
            <a:gdLst>
              <a:gd name="T0" fmla="*/ 8 w 14"/>
              <a:gd name="T1" fmla="*/ 2 h 20"/>
              <a:gd name="T2" fmla="*/ 8 w 14"/>
              <a:gd name="T3" fmla="*/ 2 h 20"/>
              <a:gd name="T4" fmla="*/ 0 w 14"/>
              <a:gd name="T5" fmla="*/ 16 h 20"/>
              <a:gd name="T6" fmla="*/ 0 w 14"/>
              <a:gd name="T7" fmla="*/ 16 h 20"/>
              <a:gd name="T8" fmla="*/ 0 w 14"/>
              <a:gd name="T9" fmla="*/ 18 h 20"/>
              <a:gd name="T10" fmla="*/ 2 w 14"/>
              <a:gd name="T11" fmla="*/ 20 h 20"/>
              <a:gd name="T12" fmla="*/ 2 w 14"/>
              <a:gd name="T13" fmla="*/ 20 h 20"/>
              <a:gd name="T14" fmla="*/ 2 w 14"/>
              <a:gd name="T15" fmla="*/ 20 h 20"/>
              <a:gd name="T16" fmla="*/ 2 w 14"/>
              <a:gd name="T17" fmla="*/ 20 h 20"/>
              <a:gd name="T18" fmla="*/ 6 w 14"/>
              <a:gd name="T19" fmla="*/ 18 h 20"/>
              <a:gd name="T20" fmla="*/ 6 w 14"/>
              <a:gd name="T21" fmla="*/ 18 h 20"/>
              <a:gd name="T22" fmla="*/ 12 w 14"/>
              <a:gd name="T23" fmla="*/ 6 h 20"/>
              <a:gd name="T24" fmla="*/ 12 w 14"/>
              <a:gd name="T25" fmla="*/ 6 h 20"/>
              <a:gd name="T26" fmla="*/ 14 w 14"/>
              <a:gd name="T27" fmla="*/ 2 h 20"/>
              <a:gd name="T28" fmla="*/ 12 w 14"/>
              <a:gd name="T29" fmla="*/ 2 h 20"/>
              <a:gd name="T30" fmla="*/ 12 w 14"/>
              <a:gd name="T31" fmla="*/ 2 h 20"/>
              <a:gd name="T32" fmla="*/ 10 w 14"/>
              <a:gd name="T33" fmla="*/ 0 h 20"/>
              <a:gd name="T34" fmla="*/ 8 w 14"/>
              <a:gd name="T35" fmla="*/ 2 h 20"/>
              <a:gd name="T36" fmla="*/ 8 w 14"/>
              <a:gd name="T3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0">
                <a:moveTo>
                  <a:pt x="8" y="2"/>
                </a:moveTo>
                <a:lnTo>
                  <a:pt x="8" y="2"/>
                </a:lnTo>
                <a:lnTo>
                  <a:pt x="0" y="16"/>
                </a:lnTo>
                <a:lnTo>
                  <a:pt x="0" y="16"/>
                </a:lnTo>
                <a:lnTo>
                  <a:pt x="0" y="18"/>
                </a:lnTo>
                <a:lnTo>
                  <a:pt x="2" y="20"/>
                </a:lnTo>
                <a:lnTo>
                  <a:pt x="2" y="20"/>
                </a:lnTo>
                <a:lnTo>
                  <a:pt x="2" y="20"/>
                </a:lnTo>
                <a:lnTo>
                  <a:pt x="2" y="20"/>
                </a:lnTo>
                <a:lnTo>
                  <a:pt x="6" y="18"/>
                </a:lnTo>
                <a:lnTo>
                  <a:pt x="6" y="18"/>
                </a:lnTo>
                <a:lnTo>
                  <a:pt x="12" y="6"/>
                </a:lnTo>
                <a:lnTo>
                  <a:pt x="12" y="6"/>
                </a:lnTo>
                <a:lnTo>
                  <a:pt x="14" y="2"/>
                </a:lnTo>
                <a:lnTo>
                  <a:pt x="12" y="2"/>
                </a:lnTo>
                <a:lnTo>
                  <a:pt x="12" y="2"/>
                </a:lnTo>
                <a:lnTo>
                  <a:pt x="10" y="0"/>
                </a:lnTo>
                <a:lnTo>
                  <a:pt x="8" y="2"/>
                </a:lnTo>
                <a:lnTo>
                  <a:pt x="8" y="2"/>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4"/>
          <p:cNvSpPr>
            <a:spLocks/>
          </p:cNvSpPr>
          <p:nvPr/>
        </p:nvSpPr>
        <p:spPr bwMode="auto">
          <a:xfrm>
            <a:off x="6302797" y="6137139"/>
            <a:ext cx="23280" cy="20694"/>
          </a:xfrm>
          <a:custGeom>
            <a:avLst/>
            <a:gdLst>
              <a:gd name="T0" fmla="*/ 12 w 18"/>
              <a:gd name="T1" fmla="*/ 0 h 16"/>
              <a:gd name="T2" fmla="*/ 12 w 18"/>
              <a:gd name="T3" fmla="*/ 0 h 16"/>
              <a:gd name="T4" fmla="*/ 0 w 18"/>
              <a:gd name="T5" fmla="*/ 12 h 16"/>
              <a:gd name="T6" fmla="*/ 0 w 18"/>
              <a:gd name="T7" fmla="*/ 12 h 16"/>
              <a:gd name="T8" fmla="*/ 0 w 18"/>
              <a:gd name="T9" fmla="*/ 14 h 16"/>
              <a:gd name="T10" fmla="*/ 0 w 18"/>
              <a:gd name="T11" fmla="*/ 16 h 16"/>
              <a:gd name="T12" fmla="*/ 0 w 18"/>
              <a:gd name="T13" fmla="*/ 16 h 16"/>
              <a:gd name="T14" fmla="*/ 2 w 18"/>
              <a:gd name="T15" fmla="*/ 16 h 16"/>
              <a:gd name="T16" fmla="*/ 2 w 18"/>
              <a:gd name="T17" fmla="*/ 16 h 16"/>
              <a:gd name="T18" fmla="*/ 4 w 18"/>
              <a:gd name="T19" fmla="*/ 16 h 16"/>
              <a:gd name="T20" fmla="*/ 4 w 18"/>
              <a:gd name="T21" fmla="*/ 16 h 16"/>
              <a:gd name="T22" fmla="*/ 16 w 18"/>
              <a:gd name="T23" fmla="*/ 6 h 16"/>
              <a:gd name="T24" fmla="*/ 16 w 18"/>
              <a:gd name="T25" fmla="*/ 6 h 16"/>
              <a:gd name="T26" fmla="*/ 18 w 18"/>
              <a:gd name="T27" fmla="*/ 4 h 16"/>
              <a:gd name="T28" fmla="*/ 18 w 18"/>
              <a:gd name="T29" fmla="*/ 2 h 16"/>
              <a:gd name="T30" fmla="*/ 18 w 18"/>
              <a:gd name="T31" fmla="*/ 2 h 16"/>
              <a:gd name="T32" fmla="*/ 16 w 18"/>
              <a:gd name="T33" fmla="*/ 0 h 16"/>
              <a:gd name="T34" fmla="*/ 12 w 18"/>
              <a:gd name="T35" fmla="*/ 0 h 16"/>
              <a:gd name="T36" fmla="*/ 12 w 18"/>
              <a:gd name="T3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6">
                <a:moveTo>
                  <a:pt x="12" y="0"/>
                </a:moveTo>
                <a:lnTo>
                  <a:pt x="12" y="0"/>
                </a:lnTo>
                <a:lnTo>
                  <a:pt x="0" y="12"/>
                </a:lnTo>
                <a:lnTo>
                  <a:pt x="0" y="12"/>
                </a:lnTo>
                <a:lnTo>
                  <a:pt x="0" y="14"/>
                </a:lnTo>
                <a:lnTo>
                  <a:pt x="0" y="16"/>
                </a:lnTo>
                <a:lnTo>
                  <a:pt x="0" y="16"/>
                </a:lnTo>
                <a:lnTo>
                  <a:pt x="2" y="16"/>
                </a:lnTo>
                <a:lnTo>
                  <a:pt x="2" y="16"/>
                </a:lnTo>
                <a:lnTo>
                  <a:pt x="4" y="16"/>
                </a:lnTo>
                <a:lnTo>
                  <a:pt x="4" y="16"/>
                </a:lnTo>
                <a:lnTo>
                  <a:pt x="16" y="6"/>
                </a:lnTo>
                <a:lnTo>
                  <a:pt x="16" y="6"/>
                </a:lnTo>
                <a:lnTo>
                  <a:pt x="18" y="4"/>
                </a:lnTo>
                <a:lnTo>
                  <a:pt x="18" y="2"/>
                </a:lnTo>
                <a:lnTo>
                  <a:pt x="18" y="2"/>
                </a:lnTo>
                <a:lnTo>
                  <a:pt x="16" y="0"/>
                </a:lnTo>
                <a:lnTo>
                  <a:pt x="12" y="0"/>
                </a:lnTo>
                <a:lnTo>
                  <a:pt x="12" y="0"/>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5"/>
          <p:cNvSpPr>
            <a:spLocks/>
          </p:cNvSpPr>
          <p:nvPr/>
        </p:nvSpPr>
        <p:spPr bwMode="auto">
          <a:xfrm>
            <a:off x="6336424" y="6116447"/>
            <a:ext cx="23280" cy="18107"/>
          </a:xfrm>
          <a:custGeom>
            <a:avLst/>
            <a:gdLst>
              <a:gd name="T0" fmla="*/ 14 w 18"/>
              <a:gd name="T1" fmla="*/ 0 h 14"/>
              <a:gd name="T2" fmla="*/ 14 w 18"/>
              <a:gd name="T3" fmla="*/ 0 h 14"/>
              <a:gd name="T4" fmla="*/ 4 w 18"/>
              <a:gd name="T5" fmla="*/ 6 h 14"/>
              <a:gd name="T6" fmla="*/ 4 w 18"/>
              <a:gd name="T7" fmla="*/ 6 h 14"/>
              <a:gd name="T8" fmla="*/ 0 w 18"/>
              <a:gd name="T9" fmla="*/ 8 h 14"/>
              <a:gd name="T10" fmla="*/ 0 w 18"/>
              <a:gd name="T11" fmla="*/ 8 h 14"/>
              <a:gd name="T12" fmla="*/ 0 w 18"/>
              <a:gd name="T13" fmla="*/ 10 h 14"/>
              <a:gd name="T14" fmla="*/ 0 w 18"/>
              <a:gd name="T15" fmla="*/ 12 h 14"/>
              <a:gd name="T16" fmla="*/ 0 w 18"/>
              <a:gd name="T17" fmla="*/ 12 h 14"/>
              <a:gd name="T18" fmla="*/ 2 w 18"/>
              <a:gd name="T19" fmla="*/ 14 h 14"/>
              <a:gd name="T20" fmla="*/ 2 w 18"/>
              <a:gd name="T21" fmla="*/ 14 h 14"/>
              <a:gd name="T22" fmla="*/ 4 w 18"/>
              <a:gd name="T23" fmla="*/ 14 h 14"/>
              <a:gd name="T24" fmla="*/ 4 w 18"/>
              <a:gd name="T25" fmla="*/ 14 h 14"/>
              <a:gd name="T26" fmla="*/ 6 w 18"/>
              <a:gd name="T27" fmla="*/ 12 h 14"/>
              <a:gd name="T28" fmla="*/ 6 w 18"/>
              <a:gd name="T29" fmla="*/ 12 h 14"/>
              <a:gd name="T30" fmla="*/ 18 w 18"/>
              <a:gd name="T31" fmla="*/ 6 h 14"/>
              <a:gd name="T32" fmla="*/ 18 w 18"/>
              <a:gd name="T33" fmla="*/ 6 h 14"/>
              <a:gd name="T34" fmla="*/ 18 w 18"/>
              <a:gd name="T35" fmla="*/ 4 h 14"/>
              <a:gd name="T36" fmla="*/ 18 w 18"/>
              <a:gd name="T37" fmla="*/ 2 h 14"/>
              <a:gd name="T38" fmla="*/ 18 w 18"/>
              <a:gd name="T39" fmla="*/ 2 h 14"/>
              <a:gd name="T40" fmla="*/ 16 w 18"/>
              <a:gd name="T41" fmla="*/ 0 h 14"/>
              <a:gd name="T42" fmla="*/ 14 w 18"/>
              <a:gd name="T43" fmla="*/ 0 h 14"/>
              <a:gd name="T44" fmla="*/ 14 w 18"/>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14">
                <a:moveTo>
                  <a:pt x="14" y="0"/>
                </a:moveTo>
                <a:lnTo>
                  <a:pt x="14" y="0"/>
                </a:lnTo>
                <a:lnTo>
                  <a:pt x="4" y="6"/>
                </a:lnTo>
                <a:lnTo>
                  <a:pt x="4" y="6"/>
                </a:lnTo>
                <a:lnTo>
                  <a:pt x="0" y="8"/>
                </a:lnTo>
                <a:lnTo>
                  <a:pt x="0" y="8"/>
                </a:lnTo>
                <a:lnTo>
                  <a:pt x="0" y="10"/>
                </a:lnTo>
                <a:lnTo>
                  <a:pt x="0" y="12"/>
                </a:lnTo>
                <a:lnTo>
                  <a:pt x="0" y="12"/>
                </a:lnTo>
                <a:lnTo>
                  <a:pt x="2" y="14"/>
                </a:lnTo>
                <a:lnTo>
                  <a:pt x="2" y="14"/>
                </a:lnTo>
                <a:lnTo>
                  <a:pt x="4" y="14"/>
                </a:lnTo>
                <a:lnTo>
                  <a:pt x="4" y="14"/>
                </a:lnTo>
                <a:lnTo>
                  <a:pt x="6" y="12"/>
                </a:lnTo>
                <a:lnTo>
                  <a:pt x="6" y="12"/>
                </a:lnTo>
                <a:lnTo>
                  <a:pt x="18" y="6"/>
                </a:lnTo>
                <a:lnTo>
                  <a:pt x="18" y="6"/>
                </a:lnTo>
                <a:lnTo>
                  <a:pt x="18" y="4"/>
                </a:lnTo>
                <a:lnTo>
                  <a:pt x="18" y="2"/>
                </a:lnTo>
                <a:lnTo>
                  <a:pt x="18" y="2"/>
                </a:lnTo>
                <a:lnTo>
                  <a:pt x="16" y="0"/>
                </a:lnTo>
                <a:lnTo>
                  <a:pt x="14" y="0"/>
                </a:lnTo>
                <a:lnTo>
                  <a:pt x="14" y="0"/>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1" name="Freeform 36"/>
          <p:cNvSpPr>
            <a:spLocks/>
          </p:cNvSpPr>
          <p:nvPr/>
        </p:nvSpPr>
        <p:spPr bwMode="auto">
          <a:xfrm>
            <a:off x="6437306" y="5994871"/>
            <a:ext cx="15520" cy="25867"/>
          </a:xfrm>
          <a:custGeom>
            <a:avLst/>
            <a:gdLst>
              <a:gd name="T0" fmla="*/ 2 w 12"/>
              <a:gd name="T1" fmla="*/ 0 h 20"/>
              <a:gd name="T2" fmla="*/ 2 w 12"/>
              <a:gd name="T3" fmla="*/ 0 h 20"/>
              <a:gd name="T4" fmla="*/ 0 w 12"/>
              <a:gd name="T5" fmla="*/ 2 h 20"/>
              <a:gd name="T6" fmla="*/ 2 w 12"/>
              <a:gd name="T7" fmla="*/ 4 h 20"/>
              <a:gd name="T8" fmla="*/ 2 w 12"/>
              <a:gd name="T9" fmla="*/ 4 h 20"/>
              <a:gd name="T10" fmla="*/ 4 w 12"/>
              <a:gd name="T11" fmla="*/ 10 h 20"/>
              <a:gd name="T12" fmla="*/ 6 w 12"/>
              <a:gd name="T13" fmla="*/ 18 h 20"/>
              <a:gd name="T14" fmla="*/ 6 w 12"/>
              <a:gd name="T15" fmla="*/ 18 h 20"/>
              <a:gd name="T16" fmla="*/ 8 w 12"/>
              <a:gd name="T17" fmla="*/ 20 h 20"/>
              <a:gd name="T18" fmla="*/ 10 w 12"/>
              <a:gd name="T19" fmla="*/ 20 h 20"/>
              <a:gd name="T20" fmla="*/ 10 w 12"/>
              <a:gd name="T21" fmla="*/ 20 h 20"/>
              <a:gd name="T22" fmla="*/ 10 w 12"/>
              <a:gd name="T23" fmla="*/ 20 h 20"/>
              <a:gd name="T24" fmla="*/ 10 w 12"/>
              <a:gd name="T25" fmla="*/ 20 h 20"/>
              <a:gd name="T26" fmla="*/ 12 w 12"/>
              <a:gd name="T27" fmla="*/ 20 h 20"/>
              <a:gd name="T28" fmla="*/ 12 w 12"/>
              <a:gd name="T29" fmla="*/ 18 h 20"/>
              <a:gd name="T30" fmla="*/ 12 w 12"/>
              <a:gd name="T31" fmla="*/ 18 h 20"/>
              <a:gd name="T32" fmla="*/ 10 w 12"/>
              <a:gd name="T33" fmla="*/ 8 h 20"/>
              <a:gd name="T34" fmla="*/ 6 w 12"/>
              <a:gd name="T35" fmla="*/ 2 h 20"/>
              <a:gd name="T36" fmla="*/ 6 w 12"/>
              <a:gd name="T37" fmla="*/ 2 h 20"/>
              <a:gd name="T38" fmla="*/ 4 w 12"/>
              <a:gd name="T39" fmla="*/ 0 h 20"/>
              <a:gd name="T40" fmla="*/ 2 w 12"/>
              <a:gd name="T41" fmla="*/ 0 h 20"/>
              <a:gd name="T42" fmla="*/ 2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2" y="0"/>
                </a:moveTo>
                <a:lnTo>
                  <a:pt x="2" y="0"/>
                </a:lnTo>
                <a:lnTo>
                  <a:pt x="0" y="2"/>
                </a:lnTo>
                <a:lnTo>
                  <a:pt x="2" y="4"/>
                </a:lnTo>
                <a:lnTo>
                  <a:pt x="2" y="4"/>
                </a:lnTo>
                <a:lnTo>
                  <a:pt x="4" y="10"/>
                </a:lnTo>
                <a:lnTo>
                  <a:pt x="6" y="18"/>
                </a:lnTo>
                <a:lnTo>
                  <a:pt x="6" y="18"/>
                </a:lnTo>
                <a:lnTo>
                  <a:pt x="8" y="20"/>
                </a:lnTo>
                <a:lnTo>
                  <a:pt x="10" y="20"/>
                </a:lnTo>
                <a:lnTo>
                  <a:pt x="10" y="20"/>
                </a:lnTo>
                <a:lnTo>
                  <a:pt x="10" y="20"/>
                </a:lnTo>
                <a:lnTo>
                  <a:pt x="10" y="20"/>
                </a:lnTo>
                <a:lnTo>
                  <a:pt x="12" y="20"/>
                </a:lnTo>
                <a:lnTo>
                  <a:pt x="12" y="18"/>
                </a:lnTo>
                <a:lnTo>
                  <a:pt x="12" y="18"/>
                </a:lnTo>
                <a:lnTo>
                  <a:pt x="10" y="8"/>
                </a:lnTo>
                <a:lnTo>
                  <a:pt x="6" y="2"/>
                </a:lnTo>
                <a:lnTo>
                  <a:pt x="6" y="2"/>
                </a:lnTo>
                <a:lnTo>
                  <a:pt x="4" y="0"/>
                </a:lnTo>
                <a:lnTo>
                  <a:pt x="2" y="0"/>
                </a:lnTo>
                <a:lnTo>
                  <a:pt x="2" y="0"/>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2" name="Freeform 37"/>
          <p:cNvSpPr>
            <a:spLocks/>
          </p:cNvSpPr>
          <p:nvPr/>
        </p:nvSpPr>
        <p:spPr bwMode="auto">
          <a:xfrm>
            <a:off x="6341597" y="5950897"/>
            <a:ext cx="12934" cy="7760"/>
          </a:xfrm>
          <a:custGeom>
            <a:avLst/>
            <a:gdLst>
              <a:gd name="T0" fmla="*/ 8 w 10"/>
              <a:gd name="T1" fmla="*/ 0 h 6"/>
              <a:gd name="T2" fmla="*/ 4 w 10"/>
              <a:gd name="T3" fmla="*/ 0 h 6"/>
              <a:gd name="T4" fmla="*/ 4 w 10"/>
              <a:gd name="T5" fmla="*/ 0 h 6"/>
              <a:gd name="T6" fmla="*/ 2 w 10"/>
              <a:gd name="T7" fmla="*/ 0 h 6"/>
              <a:gd name="T8" fmla="*/ 0 w 10"/>
              <a:gd name="T9" fmla="*/ 2 h 6"/>
              <a:gd name="T10" fmla="*/ 0 w 10"/>
              <a:gd name="T11" fmla="*/ 2 h 6"/>
              <a:gd name="T12" fmla="*/ 0 w 10"/>
              <a:gd name="T13" fmla="*/ 4 h 6"/>
              <a:gd name="T14" fmla="*/ 2 w 10"/>
              <a:gd name="T15" fmla="*/ 6 h 6"/>
              <a:gd name="T16" fmla="*/ 8 w 10"/>
              <a:gd name="T17" fmla="*/ 6 h 6"/>
              <a:gd name="T18" fmla="*/ 8 w 10"/>
              <a:gd name="T19" fmla="*/ 6 h 6"/>
              <a:gd name="T20" fmla="*/ 8 w 10"/>
              <a:gd name="T21" fmla="*/ 6 h 6"/>
              <a:gd name="T22" fmla="*/ 8 w 10"/>
              <a:gd name="T23" fmla="*/ 6 h 6"/>
              <a:gd name="T24" fmla="*/ 10 w 10"/>
              <a:gd name="T25" fmla="*/ 6 h 6"/>
              <a:gd name="T26" fmla="*/ 10 w 10"/>
              <a:gd name="T27" fmla="*/ 4 h 6"/>
              <a:gd name="T28" fmla="*/ 10 w 10"/>
              <a:gd name="T29" fmla="*/ 4 h 6"/>
              <a:gd name="T30" fmla="*/ 10 w 10"/>
              <a:gd name="T31" fmla="*/ 2 h 6"/>
              <a:gd name="T32" fmla="*/ 8 w 10"/>
              <a:gd name="T33" fmla="*/ 0 h 6"/>
              <a:gd name="T34" fmla="*/ 8 w 10"/>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6">
                <a:moveTo>
                  <a:pt x="8" y="0"/>
                </a:moveTo>
                <a:lnTo>
                  <a:pt x="4" y="0"/>
                </a:lnTo>
                <a:lnTo>
                  <a:pt x="4" y="0"/>
                </a:lnTo>
                <a:lnTo>
                  <a:pt x="2" y="0"/>
                </a:lnTo>
                <a:lnTo>
                  <a:pt x="0" y="2"/>
                </a:lnTo>
                <a:lnTo>
                  <a:pt x="0" y="2"/>
                </a:lnTo>
                <a:lnTo>
                  <a:pt x="0" y="4"/>
                </a:lnTo>
                <a:lnTo>
                  <a:pt x="2" y="6"/>
                </a:lnTo>
                <a:lnTo>
                  <a:pt x="8" y="6"/>
                </a:lnTo>
                <a:lnTo>
                  <a:pt x="8" y="6"/>
                </a:lnTo>
                <a:lnTo>
                  <a:pt x="8" y="6"/>
                </a:lnTo>
                <a:lnTo>
                  <a:pt x="8" y="6"/>
                </a:lnTo>
                <a:lnTo>
                  <a:pt x="10" y="6"/>
                </a:lnTo>
                <a:lnTo>
                  <a:pt x="10" y="4"/>
                </a:lnTo>
                <a:lnTo>
                  <a:pt x="10" y="4"/>
                </a:lnTo>
                <a:lnTo>
                  <a:pt x="10" y="2"/>
                </a:lnTo>
                <a:lnTo>
                  <a:pt x="8" y="0"/>
                </a:lnTo>
                <a:lnTo>
                  <a:pt x="8" y="0"/>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8"/>
          <p:cNvSpPr>
            <a:spLocks/>
          </p:cNvSpPr>
          <p:nvPr/>
        </p:nvSpPr>
        <p:spPr bwMode="auto">
          <a:xfrm>
            <a:off x="6432132" y="6033672"/>
            <a:ext cx="18107" cy="25867"/>
          </a:xfrm>
          <a:custGeom>
            <a:avLst/>
            <a:gdLst>
              <a:gd name="T0" fmla="*/ 12 w 14"/>
              <a:gd name="T1" fmla="*/ 0 h 20"/>
              <a:gd name="T2" fmla="*/ 12 w 14"/>
              <a:gd name="T3" fmla="*/ 0 h 20"/>
              <a:gd name="T4" fmla="*/ 10 w 14"/>
              <a:gd name="T5" fmla="*/ 0 h 20"/>
              <a:gd name="T6" fmla="*/ 8 w 14"/>
              <a:gd name="T7" fmla="*/ 2 h 20"/>
              <a:gd name="T8" fmla="*/ 8 w 14"/>
              <a:gd name="T9" fmla="*/ 2 h 20"/>
              <a:gd name="T10" fmla="*/ 0 w 14"/>
              <a:gd name="T11" fmla="*/ 14 h 20"/>
              <a:gd name="T12" fmla="*/ 0 w 14"/>
              <a:gd name="T13" fmla="*/ 14 h 20"/>
              <a:gd name="T14" fmla="*/ 0 w 14"/>
              <a:gd name="T15" fmla="*/ 18 h 20"/>
              <a:gd name="T16" fmla="*/ 2 w 14"/>
              <a:gd name="T17" fmla="*/ 20 h 20"/>
              <a:gd name="T18" fmla="*/ 2 w 14"/>
              <a:gd name="T19" fmla="*/ 20 h 20"/>
              <a:gd name="T20" fmla="*/ 2 w 14"/>
              <a:gd name="T21" fmla="*/ 20 h 20"/>
              <a:gd name="T22" fmla="*/ 2 w 14"/>
              <a:gd name="T23" fmla="*/ 20 h 20"/>
              <a:gd name="T24" fmla="*/ 6 w 14"/>
              <a:gd name="T25" fmla="*/ 18 h 20"/>
              <a:gd name="T26" fmla="*/ 6 w 14"/>
              <a:gd name="T27" fmla="*/ 18 h 20"/>
              <a:gd name="T28" fmla="*/ 14 w 14"/>
              <a:gd name="T29" fmla="*/ 4 h 20"/>
              <a:gd name="T30" fmla="*/ 14 w 14"/>
              <a:gd name="T31" fmla="*/ 4 h 20"/>
              <a:gd name="T32" fmla="*/ 14 w 14"/>
              <a:gd name="T33" fmla="*/ 2 h 20"/>
              <a:gd name="T34" fmla="*/ 12 w 14"/>
              <a:gd name="T35" fmla="*/ 0 h 20"/>
              <a:gd name="T36" fmla="*/ 12 w 14"/>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0">
                <a:moveTo>
                  <a:pt x="12" y="0"/>
                </a:moveTo>
                <a:lnTo>
                  <a:pt x="12" y="0"/>
                </a:lnTo>
                <a:lnTo>
                  <a:pt x="10" y="0"/>
                </a:lnTo>
                <a:lnTo>
                  <a:pt x="8" y="2"/>
                </a:lnTo>
                <a:lnTo>
                  <a:pt x="8" y="2"/>
                </a:lnTo>
                <a:lnTo>
                  <a:pt x="0" y="14"/>
                </a:lnTo>
                <a:lnTo>
                  <a:pt x="0" y="14"/>
                </a:lnTo>
                <a:lnTo>
                  <a:pt x="0" y="18"/>
                </a:lnTo>
                <a:lnTo>
                  <a:pt x="2" y="20"/>
                </a:lnTo>
                <a:lnTo>
                  <a:pt x="2" y="20"/>
                </a:lnTo>
                <a:lnTo>
                  <a:pt x="2" y="20"/>
                </a:lnTo>
                <a:lnTo>
                  <a:pt x="2" y="20"/>
                </a:lnTo>
                <a:lnTo>
                  <a:pt x="6" y="18"/>
                </a:lnTo>
                <a:lnTo>
                  <a:pt x="6" y="18"/>
                </a:lnTo>
                <a:lnTo>
                  <a:pt x="14" y="4"/>
                </a:lnTo>
                <a:lnTo>
                  <a:pt x="14" y="4"/>
                </a:lnTo>
                <a:lnTo>
                  <a:pt x="14" y="2"/>
                </a:lnTo>
                <a:lnTo>
                  <a:pt x="12" y="0"/>
                </a:lnTo>
                <a:lnTo>
                  <a:pt x="12" y="0"/>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4" name="Freeform 39"/>
          <p:cNvSpPr>
            <a:spLocks/>
          </p:cNvSpPr>
          <p:nvPr/>
        </p:nvSpPr>
        <p:spPr bwMode="auto">
          <a:xfrm>
            <a:off x="6406265" y="5971591"/>
            <a:ext cx="25867" cy="15520"/>
          </a:xfrm>
          <a:custGeom>
            <a:avLst/>
            <a:gdLst>
              <a:gd name="T0" fmla="*/ 4 w 20"/>
              <a:gd name="T1" fmla="*/ 0 h 12"/>
              <a:gd name="T2" fmla="*/ 4 w 20"/>
              <a:gd name="T3" fmla="*/ 0 h 12"/>
              <a:gd name="T4" fmla="*/ 2 w 20"/>
              <a:gd name="T5" fmla="*/ 0 h 12"/>
              <a:gd name="T6" fmla="*/ 0 w 20"/>
              <a:gd name="T7" fmla="*/ 0 h 12"/>
              <a:gd name="T8" fmla="*/ 0 w 20"/>
              <a:gd name="T9" fmla="*/ 0 h 12"/>
              <a:gd name="T10" fmla="*/ 0 w 20"/>
              <a:gd name="T11" fmla="*/ 2 h 12"/>
              <a:gd name="T12" fmla="*/ 2 w 20"/>
              <a:gd name="T13" fmla="*/ 4 h 12"/>
              <a:gd name="T14" fmla="*/ 2 w 20"/>
              <a:gd name="T15" fmla="*/ 4 h 12"/>
              <a:gd name="T16" fmla="*/ 14 w 20"/>
              <a:gd name="T17" fmla="*/ 12 h 12"/>
              <a:gd name="T18" fmla="*/ 14 w 20"/>
              <a:gd name="T19" fmla="*/ 12 h 12"/>
              <a:gd name="T20" fmla="*/ 16 w 20"/>
              <a:gd name="T21" fmla="*/ 12 h 12"/>
              <a:gd name="T22" fmla="*/ 16 w 20"/>
              <a:gd name="T23" fmla="*/ 12 h 12"/>
              <a:gd name="T24" fmla="*/ 18 w 20"/>
              <a:gd name="T25" fmla="*/ 12 h 12"/>
              <a:gd name="T26" fmla="*/ 18 w 20"/>
              <a:gd name="T27" fmla="*/ 12 h 12"/>
              <a:gd name="T28" fmla="*/ 20 w 20"/>
              <a:gd name="T29" fmla="*/ 10 h 12"/>
              <a:gd name="T30" fmla="*/ 18 w 20"/>
              <a:gd name="T31" fmla="*/ 8 h 12"/>
              <a:gd name="T32" fmla="*/ 18 w 20"/>
              <a:gd name="T33" fmla="*/ 8 h 12"/>
              <a:gd name="T34" fmla="*/ 4 w 20"/>
              <a:gd name="T35" fmla="*/ 0 h 12"/>
              <a:gd name="T36" fmla="*/ 4 w 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2">
                <a:moveTo>
                  <a:pt x="4" y="0"/>
                </a:moveTo>
                <a:lnTo>
                  <a:pt x="4" y="0"/>
                </a:lnTo>
                <a:lnTo>
                  <a:pt x="2" y="0"/>
                </a:lnTo>
                <a:lnTo>
                  <a:pt x="0" y="0"/>
                </a:lnTo>
                <a:lnTo>
                  <a:pt x="0" y="0"/>
                </a:lnTo>
                <a:lnTo>
                  <a:pt x="0" y="2"/>
                </a:lnTo>
                <a:lnTo>
                  <a:pt x="2" y="4"/>
                </a:lnTo>
                <a:lnTo>
                  <a:pt x="2" y="4"/>
                </a:lnTo>
                <a:lnTo>
                  <a:pt x="14" y="12"/>
                </a:lnTo>
                <a:lnTo>
                  <a:pt x="14" y="12"/>
                </a:lnTo>
                <a:lnTo>
                  <a:pt x="16" y="12"/>
                </a:lnTo>
                <a:lnTo>
                  <a:pt x="16" y="12"/>
                </a:lnTo>
                <a:lnTo>
                  <a:pt x="18" y="12"/>
                </a:lnTo>
                <a:lnTo>
                  <a:pt x="18" y="12"/>
                </a:lnTo>
                <a:lnTo>
                  <a:pt x="20" y="10"/>
                </a:lnTo>
                <a:lnTo>
                  <a:pt x="18" y="8"/>
                </a:lnTo>
                <a:lnTo>
                  <a:pt x="18" y="8"/>
                </a:lnTo>
                <a:lnTo>
                  <a:pt x="4" y="0"/>
                </a:lnTo>
                <a:lnTo>
                  <a:pt x="4" y="0"/>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0"/>
          <p:cNvSpPr>
            <a:spLocks/>
          </p:cNvSpPr>
          <p:nvPr/>
        </p:nvSpPr>
        <p:spPr bwMode="auto">
          <a:xfrm>
            <a:off x="6370051" y="6093166"/>
            <a:ext cx="25867" cy="20694"/>
          </a:xfrm>
          <a:custGeom>
            <a:avLst/>
            <a:gdLst>
              <a:gd name="T0" fmla="*/ 14 w 20"/>
              <a:gd name="T1" fmla="*/ 0 h 16"/>
              <a:gd name="T2" fmla="*/ 14 w 20"/>
              <a:gd name="T3" fmla="*/ 0 h 16"/>
              <a:gd name="T4" fmla="*/ 2 w 20"/>
              <a:gd name="T5" fmla="*/ 10 h 16"/>
              <a:gd name="T6" fmla="*/ 2 w 20"/>
              <a:gd name="T7" fmla="*/ 10 h 16"/>
              <a:gd name="T8" fmla="*/ 0 w 20"/>
              <a:gd name="T9" fmla="*/ 12 h 16"/>
              <a:gd name="T10" fmla="*/ 0 w 20"/>
              <a:gd name="T11" fmla="*/ 14 h 16"/>
              <a:gd name="T12" fmla="*/ 0 w 20"/>
              <a:gd name="T13" fmla="*/ 14 h 16"/>
              <a:gd name="T14" fmla="*/ 4 w 20"/>
              <a:gd name="T15" fmla="*/ 16 h 16"/>
              <a:gd name="T16" fmla="*/ 4 w 20"/>
              <a:gd name="T17" fmla="*/ 16 h 16"/>
              <a:gd name="T18" fmla="*/ 4 w 20"/>
              <a:gd name="T19" fmla="*/ 14 h 16"/>
              <a:gd name="T20" fmla="*/ 4 w 20"/>
              <a:gd name="T21" fmla="*/ 14 h 16"/>
              <a:gd name="T22" fmla="*/ 18 w 20"/>
              <a:gd name="T23" fmla="*/ 6 h 16"/>
              <a:gd name="T24" fmla="*/ 18 w 20"/>
              <a:gd name="T25" fmla="*/ 6 h 16"/>
              <a:gd name="T26" fmla="*/ 20 w 20"/>
              <a:gd name="T27" fmla="*/ 4 h 16"/>
              <a:gd name="T28" fmla="*/ 18 w 20"/>
              <a:gd name="T29" fmla="*/ 2 h 16"/>
              <a:gd name="T30" fmla="*/ 18 w 20"/>
              <a:gd name="T31" fmla="*/ 2 h 16"/>
              <a:gd name="T32" fmla="*/ 16 w 20"/>
              <a:gd name="T33" fmla="*/ 0 h 16"/>
              <a:gd name="T34" fmla="*/ 14 w 20"/>
              <a:gd name="T35" fmla="*/ 0 h 16"/>
              <a:gd name="T36" fmla="*/ 14 w 20"/>
              <a:gd name="T3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14" y="0"/>
                </a:moveTo>
                <a:lnTo>
                  <a:pt x="14" y="0"/>
                </a:lnTo>
                <a:lnTo>
                  <a:pt x="2" y="10"/>
                </a:lnTo>
                <a:lnTo>
                  <a:pt x="2" y="10"/>
                </a:lnTo>
                <a:lnTo>
                  <a:pt x="0" y="12"/>
                </a:lnTo>
                <a:lnTo>
                  <a:pt x="0" y="14"/>
                </a:lnTo>
                <a:lnTo>
                  <a:pt x="0" y="14"/>
                </a:lnTo>
                <a:lnTo>
                  <a:pt x="4" y="16"/>
                </a:lnTo>
                <a:lnTo>
                  <a:pt x="4" y="16"/>
                </a:lnTo>
                <a:lnTo>
                  <a:pt x="4" y="14"/>
                </a:lnTo>
                <a:lnTo>
                  <a:pt x="4" y="14"/>
                </a:lnTo>
                <a:lnTo>
                  <a:pt x="18" y="6"/>
                </a:lnTo>
                <a:lnTo>
                  <a:pt x="18" y="6"/>
                </a:lnTo>
                <a:lnTo>
                  <a:pt x="20" y="4"/>
                </a:lnTo>
                <a:lnTo>
                  <a:pt x="18" y="2"/>
                </a:lnTo>
                <a:lnTo>
                  <a:pt x="18" y="2"/>
                </a:lnTo>
                <a:lnTo>
                  <a:pt x="16" y="0"/>
                </a:lnTo>
                <a:lnTo>
                  <a:pt x="14" y="0"/>
                </a:lnTo>
                <a:lnTo>
                  <a:pt x="14" y="0"/>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1"/>
          <p:cNvSpPr>
            <a:spLocks/>
          </p:cNvSpPr>
          <p:nvPr/>
        </p:nvSpPr>
        <p:spPr bwMode="auto">
          <a:xfrm>
            <a:off x="6403679" y="6067299"/>
            <a:ext cx="23280" cy="20694"/>
          </a:xfrm>
          <a:custGeom>
            <a:avLst/>
            <a:gdLst>
              <a:gd name="T0" fmla="*/ 12 w 18"/>
              <a:gd name="T1" fmla="*/ 0 h 16"/>
              <a:gd name="T2" fmla="*/ 12 w 18"/>
              <a:gd name="T3" fmla="*/ 0 h 16"/>
              <a:gd name="T4" fmla="*/ 0 w 18"/>
              <a:gd name="T5" fmla="*/ 12 h 16"/>
              <a:gd name="T6" fmla="*/ 0 w 18"/>
              <a:gd name="T7" fmla="*/ 12 h 16"/>
              <a:gd name="T8" fmla="*/ 0 w 18"/>
              <a:gd name="T9" fmla="*/ 14 h 16"/>
              <a:gd name="T10" fmla="*/ 0 w 18"/>
              <a:gd name="T11" fmla="*/ 16 h 16"/>
              <a:gd name="T12" fmla="*/ 0 w 18"/>
              <a:gd name="T13" fmla="*/ 16 h 16"/>
              <a:gd name="T14" fmla="*/ 2 w 18"/>
              <a:gd name="T15" fmla="*/ 16 h 16"/>
              <a:gd name="T16" fmla="*/ 2 w 18"/>
              <a:gd name="T17" fmla="*/ 16 h 16"/>
              <a:gd name="T18" fmla="*/ 4 w 18"/>
              <a:gd name="T19" fmla="*/ 16 h 16"/>
              <a:gd name="T20" fmla="*/ 4 w 18"/>
              <a:gd name="T21" fmla="*/ 16 h 16"/>
              <a:gd name="T22" fmla="*/ 16 w 18"/>
              <a:gd name="T23" fmla="*/ 4 h 16"/>
              <a:gd name="T24" fmla="*/ 16 w 18"/>
              <a:gd name="T25" fmla="*/ 4 h 16"/>
              <a:gd name="T26" fmla="*/ 18 w 18"/>
              <a:gd name="T27" fmla="*/ 2 h 16"/>
              <a:gd name="T28" fmla="*/ 16 w 18"/>
              <a:gd name="T29" fmla="*/ 0 h 16"/>
              <a:gd name="T30" fmla="*/ 16 w 18"/>
              <a:gd name="T31" fmla="*/ 0 h 16"/>
              <a:gd name="T32" fmla="*/ 14 w 18"/>
              <a:gd name="T33" fmla="*/ 0 h 16"/>
              <a:gd name="T34" fmla="*/ 12 w 18"/>
              <a:gd name="T35" fmla="*/ 0 h 16"/>
              <a:gd name="T36" fmla="*/ 12 w 18"/>
              <a:gd name="T3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6">
                <a:moveTo>
                  <a:pt x="12" y="0"/>
                </a:moveTo>
                <a:lnTo>
                  <a:pt x="12" y="0"/>
                </a:lnTo>
                <a:lnTo>
                  <a:pt x="0" y="12"/>
                </a:lnTo>
                <a:lnTo>
                  <a:pt x="0" y="12"/>
                </a:lnTo>
                <a:lnTo>
                  <a:pt x="0" y="14"/>
                </a:lnTo>
                <a:lnTo>
                  <a:pt x="0" y="16"/>
                </a:lnTo>
                <a:lnTo>
                  <a:pt x="0" y="16"/>
                </a:lnTo>
                <a:lnTo>
                  <a:pt x="2" y="16"/>
                </a:lnTo>
                <a:lnTo>
                  <a:pt x="2" y="16"/>
                </a:lnTo>
                <a:lnTo>
                  <a:pt x="4" y="16"/>
                </a:lnTo>
                <a:lnTo>
                  <a:pt x="4" y="16"/>
                </a:lnTo>
                <a:lnTo>
                  <a:pt x="16" y="4"/>
                </a:lnTo>
                <a:lnTo>
                  <a:pt x="16" y="4"/>
                </a:lnTo>
                <a:lnTo>
                  <a:pt x="18" y="2"/>
                </a:lnTo>
                <a:lnTo>
                  <a:pt x="16" y="0"/>
                </a:lnTo>
                <a:lnTo>
                  <a:pt x="16" y="0"/>
                </a:lnTo>
                <a:lnTo>
                  <a:pt x="14" y="0"/>
                </a:lnTo>
                <a:lnTo>
                  <a:pt x="12" y="0"/>
                </a:lnTo>
                <a:lnTo>
                  <a:pt x="12" y="0"/>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7" name="Freeform 42"/>
          <p:cNvSpPr>
            <a:spLocks/>
          </p:cNvSpPr>
          <p:nvPr/>
        </p:nvSpPr>
        <p:spPr bwMode="auto">
          <a:xfrm>
            <a:off x="6367465" y="5956071"/>
            <a:ext cx="28454" cy="12934"/>
          </a:xfrm>
          <a:custGeom>
            <a:avLst/>
            <a:gdLst>
              <a:gd name="T0" fmla="*/ 20 w 22"/>
              <a:gd name="T1" fmla="*/ 4 h 10"/>
              <a:gd name="T2" fmla="*/ 20 w 22"/>
              <a:gd name="T3" fmla="*/ 4 h 10"/>
              <a:gd name="T4" fmla="*/ 4 w 22"/>
              <a:gd name="T5" fmla="*/ 0 h 10"/>
              <a:gd name="T6" fmla="*/ 4 w 22"/>
              <a:gd name="T7" fmla="*/ 0 h 10"/>
              <a:gd name="T8" fmla="*/ 2 w 22"/>
              <a:gd name="T9" fmla="*/ 0 h 10"/>
              <a:gd name="T10" fmla="*/ 0 w 22"/>
              <a:gd name="T11" fmla="*/ 2 h 10"/>
              <a:gd name="T12" fmla="*/ 0 w 22"/>
              <a:gd name="T13" fmla="*/ 2 h 10"/>
              <a:gd name="T14" fmla="*/ 0 w 22"/>
              <a:gd name="T15" fmla="*/ 4 h 10"/>
              <a:gd name="T16" fmla="*/ 2 w 22"/>
              <a:gd name="T17" fmla="*/ 6 h 10"/>
              <a:gd name="T18" fmla="*/ 2 w 22"/>
              <a:gd name="T19" fmla="*/ 6 h 10"/>
              <a:gd name="T20" fmla="*/ 18 w 22"/>
              <a:gd name="T21" fmla="*/ 10 h 10"/>
              <a:gd name="T22" fmla="*/ 18 w 22"/>
              <a:gd name="T23" fmla="*/ 10 h 10"/>
              <a:gd name="T24" fmla="*/ 18 w 22"/>
              <a:gd name="T25" fmla="*/ 10 h 10"/>
              <a:gd name="T26" fmla="*/ 18 w 22"/>
              <a:gd name="T27" fmla="*/ 10 h 10"/>
              <a:gd name="T28" fmla="*/ 22 w 22"/>
              <a:gd name="T29" fmla="*/ 8 h 10"/>
              <a:gd name="T30" fmla="*/ 22 w 22"/>
              <a:gd name="T31" fmla="*/ 8 h 10"/>
              <a:gd name="T32" fmla="*/ 20 w 22"/>
              <a:gd name="T33" fmla="*/ 6 h 10"/>
              <a:gd name="T34" fmla="*/ 20 w 22"/>
              <a:gd name="T35" fmla="*/ 4 h 10"/>
              <a:gd name="T36" fmla="*/ 20 w 22"/>
              <a:gd name="T3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0">
                <a:moveTo>
                  <a:pt x="20" y="4"/>
                </a:moveTo>
                <a:lnTo>
                  <a:pt x="20" y="4"/>
                </a:lnTo>
                <a:lnTo>
                  <a:pt x="4" y="0"/>
                </a:lnTo>
                <a:lnTo>
                  <a:pt x="4" y="0"/>
                </a:lnTo>
                <a:lnTo>
                  <a:pt x="2" y="0"/>
                </a:lnTo>
                <a:lnTo>
                  <a:pt x="0" y="2"/>
                </a:lnTo>
                <a:lnTo>
                  <a:pt x="0" y="2"/>
                </a:lnTo>
                <a:lnTo>
                  <a:pt x="0" y="4"/>
                </a:lnTo>
                <a:lnTo>
                  <a:pt x="2" y="6"/>
                </a:lnTo>
                <a:lnTo>
                  <a:pt x="2" y="6"/>
                </a:lnTo>
                <a:lnTo>
                  <a:pt x="18" y="10"/>
                </a:lnTo>
                <a:lnTo>
                  <a:pt x="18" y="10"/>
                </a:lnTo>
                <a:lnTo>
                  <a:pt x="18" y="10"/>
                </a:lnTo>
                <a:lnTo>
                  <a:pt x="18" y="10"/>
                </a:lnTo>
                <a:lnTo>
                  <a:pt x="22" y="8"/>
                </a:lnTo>
                <a:lnTo>
                  <a:pt x="22" y="8"/>
                </a:lnTo>
                <a:lnTo>
                  <a:pt x="20" y="6"/>
                </a:lnTo>
                <a:lnTo>
                  <a:pt x="20" y="4"/>
                </a:lnTo>
                <a:lnTo>
                  <a:pt x="20" y="4"/>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3"/>
          <p:cNvSpPr>
            <a:spLocks noEditPoints="1"/>
          </p:cNvSpPr>
          <p:nvPr/>
        </p:nvSpPr>
        <p:spPr bwMode="auto">
          <a:xfrm>
            <a:off x="6170875" y="5710334"/>
            <a:ext cx="139682" cy="214696"/>
          </a:xfrm>
          <a:custGeom>
            <a:avLst/>
            <a:gdLst>
              <a:gd name="T0" fmla="*/ 52 w 108"/>
              <a:gd name="T1" fmla="*/ 164 h 166"/>
              <a:gd name="T2" fmla="*/ 52 w 108"/>
              <a:gd name="T3" fmla="*/ 164 h 166"/>
              <a:gd name="T4" fmla="*/ 54 w 108"/>
              <a:gd name="T5" fmla="*/ 166 h 166"/>
              <a:gd name="T6" fmla="*/ 54 w 108"/>
              <a:gd name="T7" fmla="*/ 166 h 166"/>
              <a:gd name="T8" fmla="*/ 54 w 108"/>
              <a:gd name="T9" fmla="*/ 166 h 166"/>
              <a:gd name="T10" fmla="*/ 54 w 108"/>
              <a:gd name="T11" fmla="*/ 166 h 166"/>
              <a:gd name="T12" fmla="*/ 54 w 108"/>
              <a:gd name="T13" fmla="*/ 166 h 166"/>
              <a:gd name="T14" fmla="*/ 54 w 108"/>
              <a:gd name="T15" fmla="*/ 166 h 166"/>
              <a:gd name="T16" fmla="*/ 54 w 108"/>
              <a:gd name="T17" fmla="*/ 166 h 166"/>
              <a:gd name="T18" fmla="*/ 54 w 108"/>
              <a:gd name="T19" fmla="*/ 166 h 166"/>
              <a:gd name="T20" fmla="*/ 54 w 108"/>
              <a:gd name="T21" fmla="*/ 166 h 166"/>
              <a:gd name="T22" fmla="*/ 54 w 108"/>
              <a:gd name="T23" fmla="*/ 166 h 166"/>
              <a:gd name="T24" fmla="*/ 54 w 108"/>
              <a:gd name="T25" fmla="*/ 166 h 166"/>
              <a:gd name="T26" fmla="*/ 54 w 108"/>
              <a:gd name="T27" fmla="*/ 166 h 166"/>
              <a:gd name="T28" fmla="*/ 56 w 108"/>
              <a:gd name="T29" fmla="*/ 166 h 166"/>
              <a:gd name="T30" fmla="*/ 56 w 108"/>
              <a:gd name="T31" fmla="*/ 166 h 166"/>
              <a:gd name="T32" fmla="*/ 56 w 108"/>
              <a:gd name="T33" fmla="*/ 166 h 166"/>
              <a:gd name="T34" fmla="*/ 56 w 108"/>
              <a:gd name="T35" fmla="*/ 166 h 166"/>
              <a:gd name="T36" fmla="*/ 56 w 108"/>
              <a:gd name="T37" fmla="*/ 166 h 166"/>
              <a:gd name="T38" fmla="*/ 56 w 108"/>
              <a:gd name="T39" fmla="*/ 166 h 166"/>
              <a:gd name="T40" fmla="*/ 58 w 108"/>
              <a:gd name="T41" fmla="*/ 164 h 166"/>
              <a:gd name="T42" fmla="*/ 108 w 108"/>
              <a:gd name="T43" fmla="*/ 56 h 166"/>
              <a:gd name="T44" fmla="*/ 108 w 108"/>
              <a:gd name="T45" fmla="*/ 56 h 166"/>
              <a:gd name="T46" fmla="*/ 108 w 108"/>
              <a:gd name="T47" fmla="*/ 54 h 166"/>
              <a:gd name="T48" fmla="*/ 56 w 108"/>
              <a:gd name="T49" fmla="*/ 2 h 166"/>
              <a:gd name="T50" fmla="*/ 56 w 108"/>
              <a:gd name="T51" fmla="*/ 2 h 166"/>
              <a:gd name="T52" fmla="*/ 56 w 108"/>
              <a:gd name="T53" fmla="*/ 2 h 166"/>
              <a:gd name="T54" fmla="*/ 56 w 108"/>
              <a:gd name="T55" fmla="*/ 2 h 166"/>
              <a:gd name="T56" fmla="*/ 54 w 108"/>
              <a:gd name="T57" fmla="*/ 0 h 166"/>
              <a:gd name="T58" fmla="*/ 54 w 108"/>
              <a:gd name="T59" fmla="*/ 0 h 166"/>
              <a:gd name="T60" fmla="*/ 52 w 108"/>
              <a:gd name="T61" fmla="*/ 2 h 166"/>
              <a:gd name="T62" fmla="*/ 52 w 108"/>
              <a:gd name="T63" fmla="*/ 2 h 166"/>
              <a:gd name="T64" fmla="*/ 52 w 108"/>
              <a:gd name="T65" fmla="*/ 2 h 166"/>
              <a:gd name="T66" fmla="*/ 2 w 108"/>
              <a:gd name="T67" fmla="*/ 54 h 166"/>
              <a:gd name="T68" fmla="*/ 2 w 108"/>
              <a:gd name="T69" fmla="*/ 54 h 166"/>
              <a:gd name="T70" fmla="*/ 0 w 108"/>
              <a:gd name="T71" fmla="*/ 56 h 166"/>
              <a:gd name="T72" fmla="*/ 52 w 108"/>
              <a:gd name="T73" fmla="*/ 164 h 166"/>
              <a:gd name="T74" fmla="*/ 54 w 108"/>
              <a:gd name="T75" fmla="*/ 8 h 166"/>
              <a:gd name="T76" fmla="*/ 102 w 108"/>
              <a:gd name="T77" fmla="*/ 56 h 166"/>
              <a:gd name="T78" fmla="*/ 54 w 108"/>
              <a:gd name="T79" fmla="*/ 156 h 166"/>
              <a:gd name="T80" fmla="*/ 8 w 108"/>
              <a:gd name="T81" fmla="*/ 56 h 166"/>
              <a:gd name="T82" fmla="*/ 54 w 108"/>
              <a:gd name="T83"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6">
                <a:moveTo>
                  <a:pt x="52" y="164"/>
                </a:moveTo>
                <a:lnTo>
                  <a:pt x="52" y="164"/>
                </a:lnTo>
                <a:lnTo>
                  <a:pt x="54" y="166"/>
                </a:lnTo>
                <a:lnTo>
                  <a:pt x="54" y="166"/>
                </a:lnTo>
                <a:lnTo>
                  <a:pt x="54" y="166"/>
                </a:lnTo>
                <a:lnTo>
                  <a:pt x="54" y="166"/>
                </a:lnTo>
                <a:lnTo>
                  <a:pt x="54" y="166"/>
                </a:lnTo>
                <a:lnTo>
                  <a:pt x="54" y="166"/>
                </a:lnTo>
                <a:lnTo>
                  <a:pt x="54" y="166"/>
                </a:lnTo>
                <a:lnTo>
                  <a:pt x="54" y="166"/>
                </a:lnTo>
                <a:lnTo>
                  <a:pt x="54" y="166"/>
                </a:lnTo>
                <a:lnTo>
                  <a:pt x="54" y="166"/>
                </a:lnTo>
                <a:lnTo>
                  <a:pt x="54" y="166"/>
                </a:lnTo>
                <a:lnTo>
                  <a:pt x="54" y="166"/>
                </a:lnTo>
                <a:lnTo>
                  <a:pt x="56" y="166"/>
                </a:lnTo>
                <a:lnTo>
                  <a:pt x="56" y="166"/>
                </a:lnTo>
                <a:lnTo>
                  <a:pt x="56" y="166"/>
                </a:lnTo>
                <a:lnTo>
                  <a:pt x="56" y="166"/>
                </a:lnTo>
                <a:lnTo>
                  <a:pt x="56" y="166"/>
                </a:lnTo>
                <a:lnTo>
                  <a:pt x="56" y="166"/>
                </a:lnTo>
                <a:lnTo>
                  <a:pt x="58" y="164"/>
                </a:lnTo>
                <a:lnTo>
                  <a:pt x="108" y="56"/>
                </a:lnTo>
                <a:lnTo>
                  <a:pt x="108" y="56"/>
                </a:lnTo>
                <a:lnTo>
                  <a:pt x="108" y="54"/>
                </a:lnTo>
                <a:lnTo>
                  <a:pt x="56" y="2"/>
                </a:lnTo>
                <a:lnTo>
                  <a:pt x="56" y="2"/>
                </a:lnTo>
                <a:lnTo>
                  <a:pt x="56" y="2"/>
                </a:lnTo>
                <a:lnTo>
                  <a:pt x="56" y="2"/>
                </a:lnTo>
                <a:lnTo>
                  <a:pt x="54" y="0"/>
                </a:lnTo>
                <a:lnTo>
                  <a:pt x="54" y="0"/>
                </a:lnTo>
                <a:lnTo>
                  <a:pt x="52" y="2"/>
                </a:lnTo>
                <a:lnTo>
                  <a:pt x="52" y="2"/>
                </a:lnTo>
                <a:lnTo>
                  <a:pt x="52" y="2"/>
                </a:lnTo>
                <a:lnTo>
                  <a:pt x="2" y="54"/>
                </a:lnTo>
                <a:lnTo>
                  <a:pt x="2" y="54"/>
                </a:lnTo>
                <a:lnTo>
                  <a:pt x="0" y="56"/>
                </a:lnTo>
                <a:lnTo>
                  <a:pt x="52" y="164"/>
                </a:lnTo>
                <a:close/>
                <a:moveTo>
                  <a:pt x="54" y="8"/>
                </a:moveTo>
                <a:lnTo>
                  <a:pt x="102" y="56"/>
                </a:lnTo>
                <a:lnTo>
                  <a:pt x="54" y="156"/>
                </a:lnTo>
                <a:lnTo>
                  <a:pt x="8" y="56"/>
                </a:lnTo>
                <a:lnTo>
                  <a:pt x="54" y="8"/>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4"/>
          <p:cNvSpPr>
            <a:spLocks noEditPoints="1"/>
          </p:cNvSpPr>
          <p:nvPr/>
        </p:nvSpPr>
        <p:spPr bwMode="auto">
          <a:xfrm>
            <a:off x="6214849" y="5764655"/>
            <a:ext cx="51734" cy="80187"/>
          </a:xfrm>
          <a:custGeom>
            <a:avLst/>
            <a:gdLst>
              <a:gd name="T0" fmla="*/ 20 w 40"/>
              <a:gd name="T1" fmla="*/ 62 h 62"/>
              <a:gd name="T2" fmla="*/ 20 w 40"/>
              <a:gd name="T3" fmla="*/ 62 h 62"/>
              <a:gd name="T4" fmla="*/ 22 w 40"/>
              <a:gd name="T5" fmla="*/ 62 h 62"/>
              <a:gd name="T6" fmla="*/ 22 w 40"/>
              <a:gd name="T7" fmla="*/ 62 h 62"/>
              <a:gd name="T8" fmla="*/ 22 w 40"/>
              <a:gd name="T9" fmla="*/ 62 h 62"/>
              <a:gd name="T10" fmla="*/ 22 w 40"/>
              <a:gd name="T11" fmla="*/ 62 h 62"/>
              <a:gd name="T12" fmla="*/ 22 w 40"/>
              <a:gd name="T13" fmla="*/ 62 h 62"/>
              <a:gd name="T14" fmla="*/ 22 w 40"/>
              <a:gd name="T15" fmla="*/ 62 h 62"/>
              <a:gd name="T16" fmla="*/ 24 w 40"/>
              <a:gd name="T17" fmla="*/ 60 h 62"/>
              <a:gd name="T18" fmla="*/ 24 w 40"/>
              <a:gd name="T19" fmla="*/ 60 h 62"/>
              <a:gd name="T20" fmla="*/ 24 w 40"/>
              <a:gd name="T21" fmla="*/ 60 h 62"/>
              <a:gd name="T22" fmla="*/ 24 w 40"/>
              <a:gd name="T23" fmla="*/ 60 h 62"/>
              <a:gd name="T24" fmla="*/ 24 w 40"/>
              <a:gd name="T25" fmla="*/ 60 h 62"/>
              <a:gd name="T26" fmla="*/ 24 w 40"/>
              <a:gd name="T27" fmla="*/ 60 h 62"/>
              <a:gd name="T28" fmla="*/ 40 w 40"/>
              <a:gd name="T29" fmla="*/ 22 h 62"/>
              <a:gd name="T30" fmla="*/ 40 w 40"/>
              <a:gd name="T31" fmla="*/ 22 h 62"/>
              <a:gd name="T32" fmla="*/ 40 w 40"/>
              <a:gd name="T33" fmla="*/ 20 h 62"/>
              <a:gd name="T34" fmla="*/ 22 w 40"/>
              <a:gd name="T35" fmla="*/ 2 h 62"/>
              <a:gd name="T36" fmla="*/ 22 w 40"/>
              <a:gd name="T37" fmla="*/ 2 h 62"/>
              <a:gd name="T38" fmla="*/ 22 w 40"/>
              <a:gd name="T39" fmla="*/ 2 h 62"/>
              <a:gd name="T40" fmla="*/ 22 w 40"/>
              <a:gd name="T41" fmla="*/ 2 h 62"/>
              <a:gd name="T42" fmla="*/ 20 w 40"/>
              <a:gd name="T43" fmla="*/ 0 h 62"/>
              <a:gd name="T44" fmla="*/ 20 w 40"/>
              <a:gd name="T45" fmla="*/ 0 h 62"/>
              <a:gd name="T46" fmla="*/ 20 w 40"/>
              <a:gd name="T47" fmla="*/ 0 h 62"/>
              <a:gd name="T48" fmla="*/ 20 w 40"/>
              <a:gd name="T49" fmla="*/ 0 h 62"/>
              <a:gd name="T50" fmla="*/ 20 w 40"/>
              <a:gd name="T51" fmla="*/ 0 h 62"/>
              <a:gd name="T52" fmla="*/ 20 w 40"/>
              <a:gd name="T53" fmla="*/ 0 h 62"/>
              <a:gd name="T54" fmla="*/ 18 w 40"/>
              <a:gd name="T55" fmla="*/ 2 h 62"/>
              <a:gd name="T56" fmla="*/ 18 w 40"/>
              <a:gd name="T57" fmla="*/ 2 h 62"/>
              <a:gd name="T58" fmla="*/ 18 w 40"/>
              <a:gd name="T59" fmla="*/ 2 h 62"/>
              <a:gd name="T60" fmla="*/ 0 w 40"/>
              <a:gd name="T61" fmla="*/ 20 h 62"/>
              <a:gd name="T62" fmla="*/ 0 w 40"/>
              <a:gd name="T63" fmla="*/ 20 h 62"/>
              <a:gd name="T64" fmla="*/ 0 w 40"/>
              <a:gd name="T65" fmla="*/ 22 h 62"/>
              <a:gd name="T66" fmla="*/ 18 w 40"/>
              <a:gd name="T67" fmla="*/ 60 h 62"/>
              <a:gd name="T68" fmla="*/ 18 w 40"/>
              <a:gd name="T69" fmla="*/ 60 h 62"/>
              <a:gd name="T70" fmla="*/ 18 w 40"/>
              <a:gd name="T71" fmla="*/ 60 h 62"/>
              <a:gd name="T72" fmla="*/ 18 w 40"/>
              <a:gd name="T73" fmla="*/ 60 h 62"/>
              <a:gd name="T74" fmla="*/ 18 w 40"/>
              <a:gd name="T75" fmla="*/ 60 h 62"/>
              <a:gd name="T76" fmla="*/ 18 w 40"/>
              <a:gd name="T77" fmla="*/ 60 h 62"/>
              <a:gd name="T78" fmla="*/ 18 w 40"/>
              <a:gd name="T79" fmla="*/ 60 h 62"/>
              <a:gd name="T80" fmla="*/ 18 w 40"/>
              <a:gd name="T81" fmla="*/ 62 h 62"/>
              <a:gd name="T82" fmla="*/ 18 w 40"/>
              <a:gd name="T83" fmla="*/ 62 h 62"/>
              <a:gd name="T84" fmla="*/ 20 w 40"/>
              <a:gd name="T85" fmla="*/ 62 h 62"/>
              <a:gd name="T86" fmla="*/ 20 w 40"/>
              <a:gd name="T87" fmla="*/ 62 h 62"/>
              <a:gd name="T88" fmla="*/ 20 w 40"/>
              <a:gd name="T89" fmla="*/ 62 h 62"/>
              <a:gd name="T90" fmla="*/ 20 w 40"/>
              <a:gd name="T91" fmla="*/ 62 h 62"/>
              <a:gd name="T92" fmla="*/ 20 w 40"/>
              <a:gd name="T93" fmla="*/ 62 h 62"/>
              <a:gd name="T94" fmla="*/ 20 w 40"/>
              <a:gd name="T95" fmla="*/ 62 h 62"/>
              <a:gd name="T96" fmla="*/ 20 w 40"/>
              <a:gd name="T97" fmla="*/ 62 h 62"/>
              <a:gd name="T98" fmla="*/ 20 w 40"/>
              <a:gd name="T99" fmla="*/ 62 h 62"/>
              <a:gd name="T100" fmla="*/ 6 w 40"/>
              <a:gd name="T101" fmla="*/ 22 h 62"/>
              <a:gd name="T102" fmla="*/ 20 w 40"/>
              <a:gd name="T103" fmla="*/ 8 h 62"/>
              <a:gd name="T104" fmla="*/ 34 w 40"/>
              <a:gd name="T105" fmla="*/ 22 h 62"/>
              <a:gd name="T106" fmla="*/ 20 w 40"/>
              <a:gd name="T107" fmla="*/ 52 h 62"/>
              <a:gd name="T108" fmla="*/ 6 w 40"/>
              <a:gd name="T109"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 h="62">
                <a:moveTo>
                  <a:pt x="20" y="62"/>
                </a:moveTo>
                <a:lnTo>
                  <a:pt x="20" y="62"/>
                </a:lnTo>
                <a:lnTo>
                  <a:pt x="22" y="62"/>
                </a:lnTo>
                <a:lnTo>
                  <a:pt x="22" y="62"/>
                </a:lnTo>
                <a:lnTo>
                  <a:pt x="22" y="62"/>
                </a:lnTo>
                <a:lnTo>
                  <a:pt x="22" y="62"/>
                </a:lnTo>
                <a:lnTo>
                  <a:pt x="22" y="62"/>
                </a:lnTo>
                <a:lnTo>
                  <a:pt x="22" y="62"/>
                </a:lnTo>
                <a:lnTo>
                  <a:pt x="24" y="60"/>
                </a:lnTo>
                <a:lnTo>
                  <a:pt x="24" y="60"/>
                </a:lnTo>
                <a:lnTo>
                  <a:pt x="24" y="60"/>
                </a:lnTo>
                <a:lnTo>
                  <a:pt x="24" y="60"/>
                </a:lnTo>
                <a:lnTo>
                  <a:pt x="24" y="60"/>
                </a:lnTo>
                <a:lnTo>
                  <a:pt x="24" y="60"/>
                </a:lnTo>
                <a:lnTo>
                  <a:pt x="40" y="22"/>
                </a:lnTo>
                <a:lnTo>
                  <a:pt x="40" y="22"/>
                </a:lnTo>
                <a:lnTo>
                  <a:pt x="40" y="20"/>
                </a:lnTo>
                <a:lnTo>
                  <a:pt x="22" y="2"/>
                </a:lnTo>
                <a:lnTo>
                  <a:pt x="22" y="2"/>
                </a:lnTo>
                <a:lnTo>
                  <a:pt x="22" y="2"/>
                </a:lnTo>
                <a:lnTo>
                  <a:pt x="22" y="2"/>
                </a:lnTo>
                <a:lnTo>
                  <a:pt x="20" y="0"/>
                </a:lnTo>
                <a:lnTo>
                  <a:pt x="20" y="0"/>
                </a:lnTo>
                <a:lnTo>
                  <a:pt x="20" y="0"/>
                </a:lnTo>
                <a:lnTo>
                  <a:pt x="20" y="0"/>
                </a:lnTo>
                <a:lnTo>
                  <a:pt x="20" y="0"/>
                </a:lnTo>
                <a:lnTo>
                  <a:pt x="20" y="0"/>
                </a:lnTo>
                <a:lnTo>
                  <a:pt x="18" y="2"/>
                </a:lnTo>
                <a:lnTo>
                  <a:pt x="18" y="2"/>
                </a:lnTo>
                <a:lnTo>
                  <a:pt x="18" y="2"/>
                </a:lnTo>
                <a:lnTo>
                  <a:pt x="0" y="20"/>
                </a:lnTo>
                <a:lnTo>
                  <a:pt x="0" y="20"/>
                </a:lnTo>
                <a:lnTo>
                  <a:pt x="0" y="22"/>
                </a:lnTo>
                <a:lnTo>
                  <a:pt x="18" y="60"/>
                </a:lnTo>
                <a:lnTo>
                  <a:pt x="18" y="60"/>
                </a:lnTo>
                <a:lnTo>
                  <a:pt x="18" y="60"/>
                </a:lnTo>
                <a:lnTo>
                  <a:pt x="18" y="60"/>
                </a:lnTo>
                <a:lnTo>
                  <a:pt x="18" y="60"/>
                </a:lnTo>
                <a:lnTo>
                  <a:pt x="18" y="60"/>
                </a:lnTo>
                <a:lnTo>
                  <a:pt x="18" y="60"/>
                </a:lnTo>
                <a:lnTo>
                  <a:pt x="18" y="62"/>
                </a:lnTo>
                <a:lnTo>
                  <a:pt x="18" y="62"/>
                </a:lnTo>
                <a:lnTo>
                  <a:pt x="20" y="62"/>
                </a:lnTo>
                <a:lnTo>
                  <a:pt x="20" y="62"/>
                </a:lnTo>
                <a:lnTo>
                  <a:pt x="20" y="62"/>
                </a:lnTo>
                <a:lnTo>
                  <a:pt x="20" y="62"/>
                </a:lnTo>
                <a:lnTo>
                  <a:pt x="20" y="62"/>
                </a:lnTo>
                <a:lnTo>
                  <a:pt x="20" y="62"/>
                </a:lnTo>
                <a:lnTo>
                  <a:pt x="20" y="62"/>
                </a:lnTo>
                <a:lnTo>
                  <a:pt x="20" y="62"/>
                </a:lnTo>
                <a:close/>
                <a:moveTo>
                  <a:pt x="6" y="22"/>
                </a:moveTo>
                <a:lnTo>
                  <a:pt x="20" y="8"/>
                </a:lnTo>
                <a:lnTo>
                  <a:pt x="34" y="22"/>
                </a:lnTo>
                <a:lnTo>
                  <a:pt x="20" y="52"/>
                </a:lnTo>
                <a:lnTo>
                  <a:pt x="6" y="22"/>
                </a:lnTo>
                <a:close/>
              </a:path>
            </a:pathLst>
          </a:custGeom>
          <a:solidFill>
            <a:schemeClr val="bg2">
              <a:lumMod val="75000"/>
            </a:schemeClr>
          </a:solidFill>
          <a:ln w="9525">
            <a:solidFill>
              <a:schemeClr val="bg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p:nvSpPr>
        <p:spPr>
          <a:xfrm>
            <a:off x="571501" y="4854791"/>
            <a:ext cx="8915400" cy="707809"/>
          </a:xfrm>
          <a:prstGeom prst="rect">
            <a:avLst/>
          </a:prstGeom>
        </p:spPr>
        <p:txBody>
          <a:bodyPr wrap="square" lIns="91368" tIns="45682" rIns="91368" bIns="45682">
            <a:spAutoFit/>
          </a:bodyPr>
          <a:lstStyle/>
          <a:p>
            <a:pPr algn="ctr">
              <a:spcAft>
                <a:spcPts val="2197"/>
              </a:spcAft>
            </a:pPr>
            <a:r>
              <a:rPr lang="en-US" altLang="en-US" sz="2000" b="1" dirty="0" smtClean="0">
                <a:latin typeface="+mn-lt"/>
              </a:rPr>
              <a:t>Four </a:t>
            </a:r>
            <a:r>
              <a:rPr lang="en-US" altLang="en-US" sz="2000" b="1" dirty="0">
                <a:latin typeface="+mn-lt"/>
              </a:rPr>
              <a:t>key areas </a:t>
            </a:r>
            <a:r>
              <a:rPr lang="en-US" altLang="en-US" sz="2000" b="1" dirty="0" smtClean="0">
                <a:latin typeface="+mn-lt"/>
              </a:rPr>
              <a:t>at play – </a:t>
            </a:r>
            <a:r>
              <a:rPr lang="en-US" altLang="en-US" sz="2000" b="1" dirty="0">
                <a:latin typeface="+mn-lt"/>
              </a:rPr>
              <a:t>federally and at the state level – in </a:t>
            </a:r>
            <a:r>
              <a:rPr lang="en-US" altLang="en-US" sz="2000" b="1" dirty="0" smtClean="0">
                <a:latin typeface="+mn-lt"/>
              </a:rPr>
              <a:t>the coming year:</a:t>
            </a:r>
            <a:endParaRPr lang="en-US" altLang="en-US" sz="2000" b="1" dirty="0">
              <a:latin typeface="+mn-lt"/>
            </a:endParaRPr>
          </a:p>
        </p:txBody>
      </p:sp>
      <p:sp>
        <p:nvSpPr>
          <p:cNvPr id="61"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367228492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Financial Services</a:t>
            </a:r>
            <a:endParaRPr lang="en-US" dirty="0"/>
          </a:p>
        </p:txBody>
      </p:sp>
      <p:sp>
        <p:nvSpPr>
          <p:cNvPr id="2" name="Content Placeholder 1"/>
          <p:cNvSpPr>
            <a:spLocks noGrp="1"/>
          </p:cNvSpPr>
          <p:nvPr>
            <p:ph idx="1"/>
          </p:nvPr>
        </p:nvSpPr>
        <p:spPr>
          <a:xfrm>
            <a:off x="457200" y="1295400"/>
            <a:ext cx="9144000" cy="5334000"/>
          </a:xfrm>
        </p:spPr>
        <p:txBody>
          <a:bodyPr/>
          <a:lstStyle/>
          <a:p>
            <a:r>
              <a:rPr lang="en-US" sz="1800" dirty="0" smtClean="0"/>
              <a:t>Composition of key financial services banking committees</a:t>
            </a:r>
          </a:p>
          <a:p>
            <a:r>
              <a:rPr lang="en-US" sz="1800" dirty="0" smtClean="0"/>
              <a:t>Federal </a:t>
            </a:r>
            <a:r>
              <a:rPr lang="en-US" sz="1800" dirty="0"/>
              <a:t>Reserve leadership </a:t>
            </a:r>
            <a:r>
              <a:rPr lang="en-US" sz="1800" dirty="0" smtClean="0"/>
              <a:t>changes and impact on key </a:t>
            </a:r>
            <a:r>
              <a:rPr lang="en-US" sz="1800" dirty="0"/>
              <a:t>interest </a:t>
            </a:r>
            <a:r>
              <a:rPr lang="en-US" sz="1800" dirty="0" smtClean="0"/>
              <a:t>rates</a:t>
            </a:r>
            <a:endParaRPr lang="en-US" sz="1800" dirty="0"/>
          </a:p>
          <a:p>
            <a:r>
              <a:rPr lang="en-US" sz="1800" dirty="0" smtClean="0"/>
              <a:t>Implications for financial services regulators</a:t>
            </a:r>
          </a:p>
          <a:p>
            <a:pPr lvl="1"/>
            <a:r>
              <a:rPr lang="en-US" sz="1600" dirty="0" smtClean="0"/>
              <a:t>Impact on special </a:t>
            </a:r>
            <a:r>
              <a:rPr lang="en-US" sz="1600" dirty="0"/>
              <a:t>purpose </a:t>
            </a:r>
            <a:r>
              <a:rPr lang="en-US" sz="1600" dirty="0" err="1"/>
              <a:t>f</a:t>
            </a:r>
            <a:r>
              <a:rPr lang="en-US" sz="1600" dirty="0" err="1" smtClean="0"/>
              <a:t>intech</a:t>
            </a:r>
            <a:r>
              <a:rPr lang="en-US" sz="1600" dirty="0" smtClean="0"/>
              <a:t> charters</a:t>
            </a:r>
          </a:p>
          <a:p>
            <a:pPr lvl="1"/>
            <a:r>
              <a:rPr lang="en-US" sz="1600" dirty="0" smtClean="0"/>
              <a:t>Effect of Colorado and New York governors on </a:t>
            </a:r>
            <a:r>
              <a:rPr lang="en-US" sz="1600" dirty="0" err="1" smtClean="0"/>
              <a:t>fintech</a:t>
            </a:r>
            <a:endParaRPr lang="en-US" sz="1600" dirty="0"/>
          </a:p>
          <a:p>
            <a:r>
              <a:rPr lang="en-US" sz="1800" dirty="0" smtClean="0"/>
              <a:t>Prognosis for marketplace </a:t>
            </a:r>
            <a:r>
              <a:rPr lang="en-US" sz="1800" dirty="0"/>
              <a:t>lending </a:t>
            </a:r>
            <a:endParaRPr lang="en-US" sz="1800" dirty="0" smtClean="0"/>
          </a:p>
          <a:p>
            <a:endParaRPr lang="en-US" sz="1600" dirty="0"/>
          </a:p>
        </p:txBody>
      </p:sp>
      <p:sp>
        <p:nvSpPr>
          <p:cNvPr id="5"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309128246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Energy</a:t>
            </a:r>
            <a:endParaRPr lang="en-US" dirty="0"/>
          </a:p>
        </p:txBody>
      </p:sp>
      <p:sp>
        <p:nvSpPr>
          <p:cNvPr id="2" name="Content Placeholder 1"/>
          <p:cNvSpPr>
            <a:spLocks noGrp="1"/>
          </p:cNvSpPr>
          <p:nvPr>
            <p:ph idx="1"/>
          </p:nvPr>
        </p:nvSpPr>
        <p:spPr>
          <a:xfrm>
            <a:off x="457200" y="1295400"/>
            <a:ext cx="9144000" cy="5334000"/>
          </a:xfrm>
        </p:spPr>
        <p:txBody>
          <a:bodyPr/>
          <a:lstStyle/>
          <a:p>
            <a:pPr marL="0" indent="0">
              <a:buNone/>
            </a:pPr>
            <a:r>
              <a:rPr lang="en-US" b="1" dirty="0"/>
              <a:t>New leadership on energy and commerce will be:</a:t>
            </a:r>
          </a:p>
          <a:p>
            <a:pPr lvl="0"/>
            <a:r>
              <a:rPr lang="en-US" dirty="0"/>
              <a:t>Frank Pallone from New Jersey </a:t>
            </a:r>
          </a:p>
          <a:p>
            <a:r>
              <a:rPr lang="en-US" dirty="0"/>
              <a:t> </a:t>
            </a:r>
            <a:r>
              <a:rPr lang="en-US" dirty="0" smtClean="0"/>
              <a:t>Raul </a:t>
            </a:r>
            <a:r>
              <a:rPr lang="en-US" dirty="0" err="1"/>
              <a:t>Grijalva</a:t>
            </a:r>
            <a:r>
              <a:rPr lang="en-US" dirty="0"/>
              <a:t> of New Mexico will likely lead the Natural Resources Committee  </a:t>
            </a:r>
          </a:p>
          <a:p>
            <a:r>
              <a:rPr lang="en-US" dirty="0"/>
              <a:t> </a:t>
            </a:r>
            <a:r>
              <a:rPr lang="en-US" dirty="0" smtClean="0"/>
              <a:t>Anna </a:t>
            </a:r>
            <a:r>
              <a:rPr lang="en-US" dirty="0" err="1"/>
              <a:t>Eschoo</a:t>
            </a:r>
            <a:r>
              <a:rPr lang="en-US" dirty="0"/>
              <a:t> of California will chair important </a:t>
            </a:r>
            <a:r>
              <a:rPr lang="en-US" dirty="0" smtClean="0"/>
              <a:t>subcommittees</a:t>
            </a:r>
            <a:r>
              <a:rPr lang="en-US" dirty="0"/>
              <a:t>  </a:t>
            </a:r>
            <a:endParaRPr lang="en-US" dirty="0" smtClean="0"/>
          </a:p>
          <a:p>
            <a:pPr marL="0" indent="0">
              <a:buNone/>
            </a:pPr>
            <a:endParaRPr lang="en-US" dirty="0"/>
          </a:p>
          <a:p>
            <a:pPr marL="0" indent="0">
              <a:buNone/>
            </a:pPr>
            <a:r>
              <a:rPr lang="en-US" b="1" dirty="0" smtClean="0"/>
              <a:t>With </a:t>
            </a:r>
            <a:r>
              <a:rPr lang="en-US" b="1" dirty="0"/>
              <a:t>the </a:t>
            </a:r>
            <a:r>
              <a:rPr lang="en-US" b="1" dirty="0" smtClean="0"/>
              <a:t>Democrats </a:t>
            </a:r>
            <a:r>
              <a:rPr lang="en-US" b="1" dirty="0"/>
              <a:t>taking over the House, we can expect three things:</a:t>
            </a:r>
          </a:p>
          <a:p>
            <a:r>
              <a:rPr lang="en-US" dirty="0"/>
              <a:t> </a:t>
            </a:r>
            <a:r>
              <a:rPr lang="en-US" dirty="0" smtClean="0"/>
              <a:t>Subpoenas </a:t>
            </a:r>
            <a:r>
              <a:rPr lang="en-US" dirty="0"/>
              <a:t>for investigations </a:t>
            </a:r>
          </a:p>
          <a:p>
            <a:r>
              <a:rPr lang="en-US" dirty="0"/>
              <a:t> </a:t>
            </a:r>
            <a:r>
              <a:rPr lang="en-US" dirty="0" smtClean="0"/>
              <a:t>Hearings </a:t>
            </a:r>
            <a:r>
              <a:rPr lang="en-US" dirty="0"/>
              <a:t>on many issues being addressed by key agencies to slow down the Trump agenda</a:t>
            </a:r>
          </a:p>
          <a:p>
            <a:pPr lvl="0"/>
            <a:r>
              <a:rPr lang="en-US" dirty="0" smtClean="0"/>
              <a:t>Possibly </a:t>
            </a:r>
            <a:r>
              <a:rPr lang="en-US" dirty="0"/>
              <a:t>an effort to bring climate change issues more to the front  </a:t>
            </a:r>
          </a:p>
          <a:p>
            <a:pPr marL="0" indent="0">
              <a:buNone/>
            </a:pPr>
            <a:endParaRPr lang="en-US" dirty="0"/>
          </a:p>
        </p:txBody>
      </p:sp>
      <p:sp>
        <p:nvSpPr>
          <p:cNvPr id="5"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60346764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Energy</a:t>
            </a:r>
            <a:endParaRPr lang="en-US" dirty="0"/>
          </a:p>
        </p:txBody>
      </p:sp>
      <p:sp>
        <p:nvSpPr>
          <p:cNvPr id="2" name="Content Placeholder 1"/>
          <p:cNvSpPr>
            <a:spLocks noGrp="1"/>
          </p:cNvSpPr>
          <p:nvPr>
            <p:ph idx="1"/>
          </p:nvPr>
        </p:nvSpPr>
        <p:spPr>
          <a:xfrm>
            <a:off x="457200" y="1295400"/>
            <a:ext cx="9144000" cy="5334000"/>
          </a:xfrm>
        </p:spPr>
        <p:txBody>
          <a:bodyPr/>
          <a:lstStyle/>
          <a:p>
            <a:pPr marL="0" indent="0">
              <a:buNone/>
            </a:pPr>
            <a:r>
              <a:rPr lang="en-US" b="1" dirty="0" smtClean="0"/>
              <a:t>The </a:t>
            </a:r>
            <a:r>
              <a:rPr lang="en-US" b="1" dirty="0"/>
              <a:t>s</a:t>
            </a:r>
            <a:r>
              <a:rPr lang="en-US" b="1" dirty="0" smtClean="0"/>
              <a:t>tates </a:t>
            </a:r>
            <a:r>
              <a:rPr lang="en-US" b="1" dirty="0"/>
              <a:t>reactions to energy policy in this election were decidedly mixed.  </a:t>
            </a:r>
          </a:p>
          <a:p>
            <a:r>
              <a:rPr lang="en-US" dirty="0"/>
              <a:t> </a:t>
            </a:r>
            <a:r>
              <a:rPr lang="en-US" dirty="0" smtClean="0"/>
              <a:t>Colorado </a:t>
            </a:r>
            <a:r>
              <a:rPr lang="en-US" dirty="0"/>
              <a:t>defeated an initiative to require a step back from homes for any energy development</a:t>
            </a:r>
          </a:p>
          <a:p>
            <a:r>
              <a:rPr lang="en-US" dirty="0"/>
              <a:t> </a:t>
            </a:r>
            <a:r>
              <a:rPr lang="en-US" dirty="0" smtClean="0"/>
              <a:t>Washington’s </a:t>
            </a:r>
            <a:r>
              <a:rPr lang="en-US" dirty="0"/>
              <a:t>carbon tax initiative was soundly crushed with the press blaming huge oil company investment in the </a:t>
            </a:r>
            <a:r>
              <a:rPr lang="en-US" dirty="0" smtClean="0"/>
              <a:t>effort</a:t>
            </a:r>
            <a:r>
              <a:rPr lang="en-US" dirty="0"/>
              <a:t>  </a:t>
            </a:r>
          </a:p>
          <a:p>
            <a:r>
              <a:rPr lang="en-US" dirty="0"/>
              <a:t> </a:t>
            </a:r>
            <a:r>
              <a:rPr lang="en-US" dirty="0" smtClean="0"/>
              <a:t>Nevada </a:t>
            </a:r>
            <a:r>
              <a:rPr lang="en-US" dirty="0"/>
              <a:t>passed a 50% RPS requirement with electric market deregulation elements</a:t>
            </a:r>
          </a:p>
          <a:p>
            <a:r>
              <a:rPr lang="en-US" dirty="0"/>
              <a:t> </a:t>
            </a:r>
            <a:r>
              <a:rPr lang="en-US" dirty="0" smtClean="0"/>
              <a:t>Arizona </a:t>
            </a:r>
            <a:r>
              <a:rPr lang="en-US" dirty="0"/>
              <a:t>rejected the 50% RPS </a:t>
            </a:r>
            <a:r>
              <a:rPr lang="en-US" dirty="0" smtClean="0"/>
              <a:t>requirement</a:t>
            </a:r>
            <a:r>
              <a:rPr lang="en-US" dirty="0"/>
              <a:t>  </a:t>
            </a:r>
          </a:p>
          <a:p>
            <a:r>
              <a:rPr lang="en-US" dirty="0"/>
              <a:t> </a:t>
            </a:r>
            <a:r>
              <a:rPr lang="en-US" dirty="0" smtClean="0"/>
              <a:t>The </a:t>
            </a:r>
            <a:r>
              <a:rPr lang="en-US" dirty="0"/>
              <a:t>local level also saw mixed </a:t>
            </a:r>
            <a:r>
              <a:rPr lang="en-US" dirty="0" smtClean="0"/>
              <a:t>results, </a:t>
            </a:r>
            <a:r>
              <a:rPr lang="en-US" dirty="0"/>
              <a:t>with a California </a:t>
            </a:r>
            <a:r>
              <a:rPr lang="en-US" dirty="0" smtClean="0"/>
              <a:t>county’s </a:t>
            </a:r>
            <a:r>
              <a:rPr lang="en-US" dirty="0"/>
              <a:t>attempt to ban fracking and oil development appearing to have been safely </a:t>
            </a:r>
            <a:r>
              <a:rPr lang="en-US" dirty="0" smtClean="0"/>
              <a:t>defeated</a:t>
            </a:r>
            <a:endParaRPr lang="en-US" dirty="0"/>
          </a:p>
        </p:txBody>
      </p:sp>
      <p:sp>
        <p:nvSpPr>
          <p:cNvPr id="5"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2334826540"/>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501572"/>
            <a:ext cx="8763000" cy="441403"/>
          </a:xfrm>
        </p:spPr>
        <p:txBody>
          <a:bodyPr/>
          <a:lstStyle/>
          <a:p>
            <a:pPr eaLnBrk="1" hangingPunct="1"/>
            <a:r>
              <a:rPr lang="en-US" altLang="en-US" dirty="0" smtClean="0"/>
              <a:t>Agenda</a:t>
            </a:r>
          </a:p>
        </p:txBody>
      </p:sp>
      <p:graphicFrame>
        <p:nvGraphicFramePr>
          <p:cNvPr id="22" name="Group 4"/>
          <p:cNvGraphicFramePr>
            <a:graphicFrameLocks noGrp="1"/>
          </p:cNvGraphicFramePr>
          <p:nvPr>
            <p:extLst>
              <p:ext uri="{D42A27DB-BD31-4B8C-83A1-F6EECF244321}">
                <p14:modId xmlns:p14="http://schemas.microsoft.com/office/powerpoint/2010/main" val="2804148518"/>
              </p:ext>
            </p:extLst>
          </p:nvPr>
        </p:nvGraphicFramePr>
        <p:xfrm>
          <a:off x="2743200" y="1447800"/>
          <a:ext cx="4572000" cy="4617863"/>
        </p:xfrm>
        <a:graphic>
          <a:graphicData uri="http://schemas.openxmlformats.org/drawingml/2006/table">
            <a:tbl>
              <a:tblPr/>
              <a:tblGrid>
                <a:gridCol w="4572000"/>
              </a:tblGrid>
              <a:tr h="22859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Welcome</a:t>
                      </a: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House Results – Democrats take over</a:t>
                      </a:r>
                    </a:p>
                  </a:txBody>
                  <a:tcPr marT="45701" marB="45701" horzOverflow="overflow">
                    <a:lnL>
                      <a:noFill/>
                    </a:lnL>
                    <a:lnR>
                      <a:noFill/>
                    </a:lnR>
                    <a:lnT>
                      <a:noFill/>
                    </a:lnT>
                    <a:lnB>
                      <a:noFill/>
                    </a:lnB>
                    <a:lnTlToBr>
                      <a:noFill/>
                    </a:lnTlToBr>
                    <a:lnBlToTr>
                      <a:noFill/>
                    </a:lnBlToTr>
                    <a:noFill/>
                  </a:tcPr>
                </a:tc>
              </a:tr>
              <a:tr h="198158">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Senate Results – Republicans hold</a:t>
                      </a:r>
                      <a:endParaRPr kumimoji="0" lang="en-US" sz="1600" b="0" i="1" u="none" strike="noStrike" kern="1200" cap="none" normalizeH="0" baseline="0" dirty="0" smtClean="0">
                        <a:ln>
                          <a:noFill/>
                        </a:ln>
                        <a:solidFill>
                          <a:schemeClr val="tx1"/>
                        </a:solidFill>
                        <a:effectLst/>
                        <a:latin typeface="Georgia" charset="0"/>
                        <a:ea typeface="+mn-ea"/>
                        <a:cs typeface="+mn-cs"/>
                      </a:endParaRP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Governor/State Legislature Roundup</a:t>
                      </a:r>
                    </a:p>
                  </a:txBody>
                  <a:tcPr marT="45701" marB="45701" horzOverflow="overflow">
                    <a:lnL>
                      <a:noFill/>
                    </a:lnL>
                    <a:lnR>
                      <a:noFill/>
                    </a:lnR>
                    <a:lnT>
                      <a:noFill/>
                    </a:lnT>
                    <a:lnB>
                      <a:noFill/>
                    </a:lnB>
                    <a:lnTlToBr>
                      <a:noFill/>
                    </a:lnTlToBr>
                    <a:lnBlToTr>
                      <a:noFill/>
                    </a:lnBlToTr>
                    <a:noFill/>
                  </a:tcPr>
                </a:tc>
              </a:tr>
              <a:tr h="137274">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Industry-specific Considerations</a:t>
                      </a:r>
                    </a:p>
                  </a:txBody>
                  <a:tcPr marT="45701" marB="45701" horzOverflow="overflow">
                    <a:lnL>
                      <a:noFill/>
                    </a:lnL>
                    <a:lnR>
                      <a:noFill/>
                    </a:lnR>
                    <a:lnT>
                      <a:noFill/>
                    </a:lnT>
                    <a:lnB>
                      <a:noFill/>
                    </a:lnB>
                    <a:lnTlToBr>
                      <a:noFill/>
                    </a:lnTlToBr>
                    <a:lnBlToTr>
                      <a:noFill/>
                    </a:lnBlToTr>
                    <a:noFill/>
                  </a:tcPr>
                </a:tc>
              </a:tr>
              <a:tr h="137274">
                <a:tc>
                  <a:txBody>
                    <a:bodyPr/>
                    <a:lstStyle/>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Healthcare</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Financial Services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Energy</a:t>
                      </a:r>
                    </a:p>
                  </a:txBody>
                  <a:tcPr marT="45701" marB="45701" horzOverflow="overflow">
                    <a:lnL>
                      <a:noFill/>
                    </a:lnL>
                    <a:lnR>
                      <a:noFill/>
                    </a:lnR>
                    <a:lnT>
                      <a:noFill/>
                    </a:lnT>
                    <a:lnB>
                      <a:noFill/>
                    </a:lnB>
                    <a:lnTlToBr>
                      <a:noFill/>
                    </a:lnTlToBr>
                    <a:lnBlToTr>
                      <a:noFill/>
                    </a:lnBlToTr>
                    <a:noFill/>
                  </a:tcPr>
                </a:tc>
              </a:tr>
              <a:tr h="0">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1" i="0" u="none" strike="noStrike" kern="1200" cap="none" normalizeH="0" baseline="0" dirty="0" smtClean="0">
                          <a:ln>
                            <a:noFill/>
                          </a:ln>
                          <a:solidFill>
                            <a:schemeClr val="tx1"/>
                          </a:solidFill>
                          <a:effectLst/>
                          <a:latin typeface="Georgia" charset="0"/>
                          <a:ea typeface="+mn-ea"/>
                          <a:cs typeface="+mn-cs"/>
                        </a:rPr>
                        <a:t>Policy Spotlights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Trade and Tariffs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Privacy and Data Security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Oversight and Investigations </a:t>
                      </a:r>
                    </a:p>
                  </a:txBody>
                  <a:tcPr marT="45701" marB="45701" horzOverflow="overflow">
                    <a:lnL>
                      <a:noFill/>
                    </a:lnL>
                    <a:lnR>
                      <a:noFill/>
                    </a:lnR>
                    <a:lnT>
                      <a:noFill/>
                    </a:lnT>
                    <a:lnB>
                      <a:noFill/>
                    </a:lnB>
                    <a:lnTlToBr>
                      <a:noFill/>
                    </a:lnTlToBr>
                    <a:lnBlToTr>
                      <a:noFill/>
                    </a:lnBlToTr>
                    <a:noFill/>
                  </a:tcPr>
                </a:tc>
              </a:tr>
              <a:tr h="44236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Q&amp;A/Wrap-Up</a:t>
                      </a:r>
                    </a:p>
                  </a:txBody>
                  <a:tcPr marT="45701" marB="45701" horzOverflow="overflow">
                    <a:lnL>
                      <a:noFill/>
                    </a:lnL>
                    <a:lnR>
                      <a:noFill/>
                    </a:lnR>
                    <a:lnT>
                      <a:noFill/>
                    </a:lnT>
                    <a:lnB>
                      <a:noFill/>
                    </a:lnB>
                    <a:lnTlToBr>
                      <a:noFill/>
                    </a:lnTlToBr>
                    <a:lnBlToTr>
                      <a:noFill/>
                    </a:lnBlToTr>
                    <a:noFill/>
                  </a:tcPr>
                </a:tc>
              </a:tr>
            </a:tbl>
          </a:graphicData>
        </a:graphic>
      </p:graphicFrame>
      <p:sp>
        <p:nvSpPr>
          <p:cNvPr id="6"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175207780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Trade and Tariffs</a:t>
            </a:r>
            <a:endParaRPr lang="en-US" dirty="0"/>
          </a:p>
        </p:txBody>
      </p:sp>
      <p:sp>
        <p:nvSpPr>
          <p:cNvPr id="2" name="Content Placeholder 1"/>
          <p:cNvSpPr>
            <a:spLocks noGrp="1"/>
          </p:cNvSpPr>
          <p:nvPr>
            <p:ph idx="1"/>
          </p:nvPr>
        </p:nvSpPr>
        <p:spPr>
          <a:xfrm>
            <a:off x="457200" y="1295400"/>
            <a:ext cx="9144000" cy="5334000"/>
          </a:xfrm>
        </p:spPr>
        <p:txBody>
          <a:bodyPr/>
          <a:lstStyle/>
          <a:p>
            <a:pPr lvl="0">
              <a:spcAft>
                <a:spcPts val="1000"/>
              </a:spcAft>
            </a:pPr>
            <a:r>
              <a:rPr lang="en-US" dirty="0"/>
              <a:t>Where do Sect. 232 and 301 tariffs go from here</a:t>
            </a:r>
            <a:r>
              <a:rPr lang="en-US" dirty="0" smtClean="0"/>
              <a:t>?</a:t>
            </a:r>
          </a:p>
          <a:p>
            <a:pPr lvl="0">
              <a:spcAft>
                <a:spcPts val="1000"/>
              </a:spcAft>
            </a:pPr>
            <a:r>
              <a:rPr lang="en-US" dirty="0" smtClean="0"/>
              <a:t>Will the Trump Administration impose automotive tariffs on the </a:t>
            </a:r>
            <a:r>
              <a:rPr lang="en-US" dirty="0" err="1" smtClean="0"/>
              <a:t>E.U</a:t>
            </a:r>
            <a:r>
              <a:rPr lang="en-US" dirty="0" smtClean="0"/>
              <a:t>.?</a:t>
            </a:r>
            <a:endParaRPr lang="en-US" dirty="0"/>
          </a:p>
          <a:p>
            <a:pPr lvl="0">
              <a:spcAft>
                <a:spcPts val="1000"/>
              </a:spcAft>
            </a:pPr>
            <a:r>
              <a:rPr lang="en-US" dirty="0" err="1" smtClean="0"/>
              <a:t>USMCA</a:t>
            </a:r>
            <a:r>
              <a:rPr lang="en-US" dirty="0" smtClean="0"/>
              <a:t> (NAFTA 2.0): </a:t>
            </a:r>
            <a:r>
              <a:rPr lang="en-US" dirty="0"/>
              <a:t>Prospects for passage</a:t>
            </a:r>
          </a:p>
          <a:p>
            <a:pPr lvl="1">
              <a:spcAft>
                <a:spcPts val="1000"/>
              </a:spcAft>
            </a:pPr>
            <a:r>
              <a:rPr lang="en-US" sz="1400" dirty="0"/>
              <a:t>Agreement will likely be signed by U.S., Canada, and Mexico on November </a:t>
            </a:r>
            <a:r>
              <a:rPr lang="en-US" sz="1400" dirty="0" smtClean="0"/>
              <a:t>30. </a:t>
            </a:r>
            <a:endParaRPr lang="en-US" sz="1400" dirty="0"/>
          </a:p>
          <a:p>
            <a:pPr lvl="1">
              <a:spcAft>
                <a:spcPts val="1000"/>
              </a:spcAft>
            </a:pPr>
            <a:r>
              <a:rPr lang="en-US" sz="1400" dirty="0"/>
              <a:t>Post-signing, White House has 60 days to submit report to Congress on what changes to U.S. law are required.</a:t>
            </a:r>
          </a:p>
          <a:p>
            <a:pPr lvl="1">
              <a:spcAft>
                <a:spcPts val="1000"/>
              </a:spcAft>
            </a:pPr>
            <a:r>
              <a:rPr lang="en-US" sz="1400" dirty="0"/>
              <a:t>Concurrently, the International Trade Commission (ITC) has 105 days to complete a study of the agreement’s economic impact. The ITC does not have to take the full time, but it has in the past.</a:t>
            </a:r>
          </a:p>
          <a:p>
            <a:pPr lvl="1">
              <a:spcAft>
                <a:spcPts val="1000"/>
              </a:spcAft>
            </a:pPr>
            <a:r>
              <a:rPr lang="en-US" sz="1400" dirty="0"/>
              <a:t>The administration must also submit its Statement of Administrative Action (SAA) along with the final legal text of the agreement 30 days before giving Congress implementing </a:t>
            </a:r>
            <a:r>
              <a:rPr lang="en-US" sz="1400" dirty="0" smtClean="0"/>
              <a:t>language.</a:t>
            </a:r>
            <a:endParaRPr lang="en-US" sz="1400" dirty="0"/>
          </a:p>
          <a:p>
            <a:pPr lvl="1">
              <a:spcAft>
                <a:spcPts val="1000"/>
              </a:spcAft>
            </a:pPr>
            <a:r>
              <a:rPr lang="en-US" sz="1400" dirty="0"/>
              <a:t>Once Congress has a bill, it has 90 legislative days to act on it under </a:t>
            </a:r>
            <a:r>
              <a:rPr lang="en-US" sz="1400" dirty="0" err="1"/>
              <a:t>TPA</a:t>
            </a:r>
            <a:r>
              <a:rPr lang="en-US" sz="1400" dirty="0"/>
              <a:t>. Once the House passes it, the Senate has 30 days to consider the bill. </a:t>
            </a:r>
          </a:p>
          <a:p>
            <a:pPr lvl="1">
              <a:spcAft>
                <a:spcPts val="1000"/>
              </a:spcAft>
            </a:pPr>
            <a:r>
              <a:rPr lang="en-US" sz="1400" dirty="0"/>
              <a:t>While it is technically possible for the 115</a:t>
            </a:r>
            <a:r>
              <a:rPr lang="en-US" sz="1400" baseline="30000" dirty="0"/>
              <a:t>th</a:t>
            </a:r>
            <a:r>
              <a:rPr lang="en-US" sz="1400" dirty="0"/>
              <a:t> Congress to act to pass implementing language before adjourning on January </a:t>
            </a:r>
            <a:r>
              <a:rPr lang="en-US" sz="1400" dirty="0" smtClean="0"/>
              <a:t>3, </a:t>
            </a:r>
            <a:r>
              <a:rPr lang="en-US" sz="1400" dirty="0"/>
              <a:t>it is highly likely that final approval of </a:t>
            </a:r>
            <a:r>
              <a:rPr lang="en-US" sz="1400" dirty="0" smtClean="0"/>
              <a:t>NAFTA </a:t>
            </a:r>
            <a:r>
              <a:rPr lang="en-US" sz="1400" dirty="0"/>
              <a:t>2.0 will fall to the next Congress.</a:t>
            </a:r>
          </a:p>
          <a:p>
            <a:pPr lvl="0">
              <a:spcAft>
                <a:spcPts val="1000"/>
              </a:spcAft>
            </a:pPr>
            <a:r>
              <a:rPr lang="en-US" dirty="0"/>
              <a:t>Tariffs and trade </a:t>
            </a:r>
            <a:r>
              <a:rPr lang="en-US" dirty="0" smtClean="0"/>
              <a:t>policies</a:t>
            </a:r>
          </a:p>
          <a:p>
            <a:pPr lvl="1">
              <a:spcAft>
                <a:spcPts val="1000"/>
              </a:spcAft>
            </a:pPr>
            <a:r>
              <a:rPr lang="en-US" dirty="0" smtClean="0"/>
              <a:t>Will a change in the Senate impact the ease with which treaties and trade agreements are ratified?</a:t>
            </a:r>
            <a:endParaRPr lang="en-US" dirty="0"/>
          </a:p>
        </p:txBody>
      </p:sp>
      <p:sp>
        <p:nvSpPr>
          <p:cNvPr id="5"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2947539404"/>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Privacy and Data Security</a:t>
            </a:r>
            <a:endParaRPr lang="en-US" dirty="0"/>
          </a:p>
        </p:txBody>
      </p:sp>
      <p:sp>
        <p:nvSpPr>
          <p:cNvPr id="2" name="Content Placeholder 1"/>
          <p:cNvSpPr>
            <a:spLocks noGrp="1"/>
          </p:cNvSpPr>
          <p:nvPr>
            <p:ph idx="1"/>
          </p:nvPr>
        </p:nvSpPr>
        <p:spPr>
          <a:xfrm>
            <a:off x="457200" y="1295400"/>
            <a:ext cx="9144000" cy="5334000"/>
          </a:xfrm>
        </p:spPr>
        <p:txBody>
          <a:bodyPr/>
          <a:lstStyle/>
          <a:p>
            <a:pPr lvl="0"/>
            <a:r>
              <a:rPr lang="en-US" dirty="0" smtClean="0"/>
              <a:t>Activity </a:t>
            </a:r>
            <a:r>
              <a:rPr lang="en-US" dirty="0"/>
              <a:t>continues to emanate from two major 2018 developments:</a:t>
            </a:r>
          </a:p>
          <a:p>
            <a:pPr lvl="1"/>
            <a:r>
              <a:rPr lang="en-US" dirty="0"/>
              <a:t>Cambridge </a:t>
            </a:r>
            <a:r>
              <a:rPr lang="en-US" dirty="0" err="1"/>
              <a:t>Analytica</a:t>
            </a:r>
            <a:r>
              <a:rPr lang="en-US" dirty="0"/>
              <a:t> revelations</a:t>
            </a:r>
          </a:p>
          <a:p>
            <a:pPr lvl="1"/>
            <a:r>
              <a:rPr lang="en-US" dirty="0" err="1"/>
              <a:t>GDPR</a:t>
            </a:r>
            <a:endParaRPr lang="en-US" dirty="0"/>
          </a:p>
          <a:p>
            <a:pPr lvl="0"/>
            <a:r>
              <a:rPr lang="en-US" dirty="0"/>
              <a:t>Prospects for federal privacy legislation</a:t>
            </a:r>
          </a:p>
          <a:p>
            <a:pPr lvl="0"/>
            <a:r>
              <a:rPr lang="en-US" dirty="0" err="1"/>
              <a:t>CCPA</a:t>
            </a:r>
            <a:r>
              <a:rPr lang="en-US" dirty="0"/>
              <a:t> and beyond:  Role of existing and future state legislation</a:t>
            </a:r>
          </a:p>
          <a:p>
            <a:pPr lvl="0"/>
            <a:r>
              <a:rPr lang="en-US" dirty="0"/>
              <a:t>Is cyber security taking the backseat?</a:t>
            </a:r>
          </a:p>
          <a:p>
            <a:pPr lvl="0"/>
            <a:r>
              <a:rPr lang="en-US" dirty="0"/>
              <a:t>Net neutrality</a:t>
            </a:r>
          </a:p>
          <a:p>
            <a:endParaRPr lang="en-US" dirty="0" smtClean="0"/>
          </a:p>
          <a:p>
            <a:endParaRPr lang="en-US" dirty="0"/>
          </a:p>
        </p:txBody>
      </p:sp>
      <p:sp>
        <p:nvSpPr>
          <p:cNvPr id="7"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43337851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Oversight and Investigations</a:t>
            </a:r>
            <a:endParaRPr lang="en-US" dirty="0"/>
          </a:p>
        </p:txBody>
      </p:sp>
      <p:sp>
        <p:nvSpPr>
          <p:cNvPr id="2" name="Content Placeholder 1"/>
          <p:cNvSpPr>
            <a:spLocks noGrp="1"/>
          </p:cNvSpPr>
          <p:nvPr>
            <p:ph idx="1"/>
          </p:nvPr>
        </p:nvSpPr>
        <p:spPr>
          <a:xfrm>
            <a:off x="457200" y="1219200"/>
            <a:ext cx="9144000" cy="5334000"/>
          </a:xfrm>
        </p:spPr>
        <p:txBody>
          <a:bodyPr/>
          <a:lstStyle/>
          <a:p>
            <a:pPr lvl="0"/>
            <a:r>
              <a:rPr lang="en-US" dirty="0" smtClean="0"/>
              <a:t>House Democratic investigations will be targeted at:</a:t>
            </a:r>
          </a:p>
          <a:p>
            <a:pPr lvl="1"/>
            <a:r>
              <a:rPr lang="en-US" sz="1700" dirty="0" smtClean="0"/>
              <a:t>The Trump administration (</a:t>
            </a:r>
            <a:r>
              <a:rPr lang="en-US" sz="1700" dirty="0" err="1" smtClean="0"/>
              <a:t>Comey</a:t>
            </a:r>
            <a:r>
              <a:rPr lang="en-US" sz="1700" dirty="0" smtClean="0"/>
              <a:t> firing, child separation, security clearances, cabinet </a:t>
            </a:r>
            <a:r>
              <a:rPr lang="en-US" sz="1700" dirty="0"/>
              <a:t>s</a:t>
            </a:r>
            <a:r>
              <a:rPr lang="en-US" sz="1700" dirty="0" smtClean="0"/>
              <a:t>ecretaries)</a:t>
            </a:r>
          </a:p>
          <a:p>
            <a:pPr lvl="1"/>
            <a:r>
              <a:rPr lang="en-US" sz="1700" dirty="0" smtClean="0"/>
              <a:t>Trump businesses (emoluments, fraud, foreign investments)</a:t>
            </a:r>
          </a:p>
          <a:p>
            <a:pPr lvl="1"/>
            <a:r>
              <a:rPr lang="en-US" sz="1700" dirty="0" smtClean="0"/>
              <a:t>Trump himself (tax returns, etc.)</a:t>
            </a:r>
          </a:p>
          <a:p>
            <a:pPr lvl="1"/>
            <a:r>
              <a:rPr lang="en-US" sz="1700" dirty="0" smtClean="0"/>
              <a:t>Industries and companies that have been the beneficiaries of controversial initiatives on behalf of the administration</a:t>
            </a:r>
          </a:p>
          <a:p>
            <a:pPr lvl="1"/>
            <a:r>
              <a:rPr lang="en-US" sz="1700" dirty="0" smtClean="0"/>
              <a:t>House </a:t>
            </a:r>
            <a:r>
              <a:rPr lang="en-US" sz="1700" dirty="0" err="1" smtClean="0"/>
              <a:t>OGR</a:t>
            </a:r>
            <a:r>
              <a:rPr lang="en-US" sz="1700" dirty="0" smtClean="0"/>
              <a:t>, Judiciary, and Ways and Means will lead the investigations trend, but nearly every other committee could be involved as well</a:t>
            </a:r>
          </a:p>
          <a:p>
            <a:pPr lvl="0"/>
            <a:r>
              <a:rPr lang="en-US" dirty="0" smtClean="0"/>
              <a:t>The Mueller Probe: </a:t>
            </a:r>
          </a:p>
          <a:p>
            <a:pPr lvl="1"/>
            <a:r>
              <a:rPr lang="en-US" sz="1700" dirty="0" smtClean="0"/>
              <a:t>Mueller’s conclusion will be embodied in a report that will go to the </a:t>
            </a:r>
            <a:r>
              <a:rPr lang="en-US" sz="1700" dirty="0" smtClean="0"/>
              <a:t>AG – if one is confirmed by the time Mueller is ready to proceed – or the acting AG</a:t>
            </a:r>
            <a:endParaRPr lang="en-US" sz="1700" dirty="0" smtClean="0"/>
          </a:p>
          <a:p>
            <a:pPr lvl="1"/>
            <a:r>
              <a:rPr lang="en-US" sz="1700" dirty="0" smtClean="0"/>
              <a:t>The </a:t>
            </a:r>
            <a:r>
              <a:rPr lang="en-US" sz="1700" dirty="0" smtClean="0"/>
              <a:t>AG </a:t>
            </a:r>
            <a:r>
              <a:rPr lang="en-US" sz="1700" dirty="0" smtClean="0"/>
              <a:t>can choose to release to Congress and the public or do nothing with it</a:t>
            </a:r>
          </a:p>
          <a:p>
            <a:pPr lvl="1"/>
            <a:r>
              <a:rPr lang="en-US" sz="1700" dirty="0" smtClean="0"/>
              <a:t>If the DOJ doesn’t release, a Democratic House could subpoena its release</a:t>
            </a:r>
          </a:p>
          <a:p>
            <a:pPr lvl="1"/>
            <a:r>
              <a:rPr lang="en-US" sz="1700" dirty="0" smtClean="0"/>
              <a:t>While some believe that executive privilege may be invoked over the report, we do not</a:t>
            </a:r>
            <a:endParaRPr lang="en-US" sz="1700" dirty="0"/>
          </a:p>
        </p:txBody>
      </p:sp>
      <p:sp>
        <p:nvSpPr>
          <p:cNvPr id="5"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262122412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2555354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1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22" name="Rectangle 2"/>
          <p:cNvSpPr>
            <a:spLocks noGrp="1" noChangeArrowheads="1"/>
          </p:cNvSpPr>
          <p:nvPr>
            <p:ph type="title"/>
          </p:nvPr>
        </p:nvSpPr>
        <p:spPr>
          <a:xfrm>
            <a:off x="457200" y="501572"/>
            <a:ext cx="8763000" cy="441403"/>
          </a:xfrm>
        </p:spPr>
        <p:txBody>
          <a:bodyPr/>
          <a:lstStyle/>
          <a:p>
            <a:r>
              <a:rPr lang="en-US" altLang="en-US" dirty="0" smtClean="0"/>
              <a:t>Introduction</a:t>
            </a:r>
          </a:p>
        </p:txBody>
      </p:sp>
      <p:sp>
        <p:nvSpPr>
          <p:cNvPr id="17"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
        <p:nvSpPr>
          <p:cNvPr id="16" name="Rectangle 3"/>
          <p:cNvSpPr txBox="1">
            <a:spLocks noChangeArrowheads="1"/>
          </p:cNvSpPr>
          <p:nvPr/>
        </p:nvSpPr>
        <p:spPr bwMode="auto">
          <a:xfrm>
            <a:off x="5410200" y="3664894"/>
            <a:ext cx="4191000" cy="171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4" tIns="0" rIns="101854" bIns="50927"/>
          <a:lstStyle>
            <a:lvl1pPr marL="171450" indent="-171450" algn="l" defTabSz="1019175" rtl="0" eaLnBrk="0" fontAlgn="base" hangingPunct="0">
              <a:spcBef>
                <a:spcPct val="0"/>
              </a:spcBef>
              <a:spcAft>
                <a:spcPct val="50000"/>
              </a:spcAft>
              <a:buClr>
                <a:schemeClr val="tx2"/>
              </a:buClr>
              <a:buFont typeface="Wingdings" pitchFamily="2" charset="2"/>
              <a:buChar char="§"/>
              <a:defRPr sz="2000">
                <a:solidFill>
                  <a:schemeClr val="tx1"/>
                </a:solidFill>
                <a:latin typeface="+mn-lt"/>
                <a:ea typeface="+mn-ea"/>
                <a:cs typeface="+mn-cs"/>
              </a:defRPr>
            </a:lvl1pPr>
            <a:lvl2pPr marL="471488" indent="-185738" algn="l" defTabSz="1019175" rtl="0" eaLnBrk="0" fontAlgn="base" hangingPunct="0">
              <a:spcBef>
                <a:spcPct val="0"/>
              </a:spcBef>
              <a:spcAft>
                <a:spcPct val="50000"/>
              </a:spcAft>
              <a:buClr>
                <a:srgbClr val="215C6E"/>
              </a:buClr>
              <a:buFont typeface="Arial" charset="0"/>
              <a:buChar char="–"/>
              <a:defRPr sz="1600">
                <a:solidFill>
                  <a:schemeClr val="tx1"/>
                </a:solidFill>
                <a:latin typeface="+mn-lt"/>
              </a:defRPr>
            </a:lvl2pPr>
            <a:lvl3pPr marL="717550" indent="-146050" algn="l" defTabSz="1019175" rtl="0" eaLnBrk="0" fontAlgn="base" hangingPunct="0">
              <a:spcBef>
                <a:spcPct val="0"/>
              </a:spcBef>
              <a:spcAft>
                <a:spcPct val="50000"/>
              </a:spcAft>
              <a:buClr>
                <a:schemeClr val="tx1"/>
              </a:buClr>
              <a:buFont typeface="Wingdings" pitchFamily="2" charset="2"/>
              <a:buChar char="§"/>
              <a:defRPr sz="1600">
                <a:solidFill>
                  <a:schemeClr val="tx1"/>
                </a:solidFill>
                <a:latin typeface="+mn-lt"/>
              </a:defRPr>
            </a:lvl3pPr>
            <a:lvl4pPr marL="971550" indent="-171450" algn="l" defTabSz="1019175" rtl="0" eaLnBrk="0" fontAlgn="base" hangingPunct="0">
              <a:spcBef>
                <a:spcPct val="0"/>
              </a:spcBef>
              <a:spcAft>
                <a:spcPct val="50000"/>
              </a:spcAft>
              <a:buClr>
                <a:schemeClr val="hlink"/>
              </a:buClr>
              <a:buFont typeface="Arial" charset="0"/>
              <a:buChar char="–"/>
              <a:defRPr sz="1600">
                <a:solidFill>
                  <a:schemeClr val="tx1"/>
                </a:solidFill>
                <a:latin typeface="+mn-lt"/>
              </a:defRPr>
            </a:lvl4pPr>
            <a:lvl5pPr marL="1244600" indent="-158750" algn="l" defTabSz="1019175" rtl="0" eaLnBrk="0" fontAlgn="base" hangingPunct="0">
              <a:spcBef>
                <a:spcPct val="0"/>
              </a:spcBef>
              <a:spcAft>
                <a:spcPct val="50000"/>
              </a:spcAft>
              <a:buClr>
                <a:srgbClr val="66952E"/>
              </a:buClr>
              <a:buFont typeface="Arial" charset="0"/>
              <a:buChar char="▪"/>
              <a:defRPr sz="1600">
                <a:solidFill>
                  <a:schemeClr val="tx1"/>
                </a:solidFill>
                <a:latin typeface="+mn-lt"/>
              </a:defRPr>
            </a:lvl5pPr>
            <a:lvl6pPr marL="1701800" indent="-158750" algn="l" defTabSz="1019175" rtl="0" fontAlgn="base">
              <a:spcBef>
                <a:spcPct val="0"/>
              </a:spcBef>
              <a:spcAft>
                <a:spcPct val="50000"/>
              </a:spcAft>
              <a:buClr>
                <a:srgbClr val="66952E"/>
              </a:buClr>
              <a:buFont typeface="Arial" charset="0"/>
              <a:buChar char="▪"/>
              <a:defRPr sz="1600">
                <a:solidFill>
                  <a:schemeClr val="tx1"/>
                </a:solidFill>
                <a:latin typeface="+mn-lt"/>
              </a:defRPr>
            </a:lvl6pPr>
            <a:lvl7pPr marL="2159000" indent="-158750" algn="l" defTabSz="1019175" rtl="0" fontAlgn="base">
              <a:spcBef>
                <a:spcPct val="0"/>
              </a:spcBef>
              <a:spcAft>
                <a:spcPct val="50000"/>
              </a:spcAft>
              <a:buClr>
                <a:srgbClr val="66952E"/>
              </a:buClr>
              <a:buFont typeface="Arial" charset="0"/>
              <a:buChar char="▪"/>
              <a:defRPr sz="1600">
                <a:solidFill>
                  <a:schemeClr val="tx1"/>
                </a:solidFill>
                <a:latin typeface="+mn-lt"/>
              </a:defRPr>
            </a:lvl7pPr>
            <a:lvl8pPr marL="2616200" indent="-158750" algn="l" defTabSz="1019175" rtl="0" fontAlgn="base">
              <a:spcBef>
                <a:spcPct val="0"/>
              </a:spcBef>
              <a:spcAft>
                <a:spcPct val="50000"/>
              </a:spcAft>
              <a:buClr>
                <a:srgbClr val="66952E"/>
              </a:buClr>
              <a:buFont typeface="Arial" charset="0"/>
              <a:buChar char="▪"/>
              <a:defRPr sz="1600">
                <a:solidFill>
                  <a:schemeClr val="tx1"/>
                </a:solidFill>
                <a:latin typeface="+mn-lt"/>
              </a:defRPr>
            </a:lvl8pPr>
            <a:lvl9pPr marL="3073400" indent="-158750" algn="l" defTabSz="1019175" rtl="0" fontAlgn="base">
              <a:spcBef>
                <a:spcPct val="0"/>
              </a:spcBef>
              <a:spcAft>
                <a:spcPct val="50000"/>
              </a:spcAft>
              <a:buClr>
                <a:srgbClr val="66952E"/>
              </a:buClr>
              <a:buFont typeface="Arial" charset="0"/>
              <a:buChar char="▪"/>
              <a:defRPr sz="1600">
                <a:solidFill>
                  <a:schemeClr val="tx1"/>
                </a:solidFill>
                <a:latin typeface="+mn-lt"/>
              </a:defRPr>
            </a:lvl9pPr>
          </a:lstStyle>
          <a:p>
            <a:pPr marL="0" indent="0">
              <a:buNone/>
            </a:pPr>
            <a:r>
              <a:rPr lang="en-US" sz="1050" dirty="0"/>
              <a:t>Gregg Nunziata advises clients on matters at the intersection of law, business, public policy and strategic communications. He counsels businesses—including those involved in high-profile litigation and company-defining transactions—on how they may potentially be affected by shifts in public policy, and guides clients on legislative issues and in response to government </a:t>
            </a:r>
            <a:r>
              <a:rPr lang="en-US" sz="1050" dirty="0" smtClean="0"/>
              <a:t>inquiries. </a:t>
            </a:r>
          </a:p>
          <a:p>
            <a:pPr marL="0" indent="0">
              <a:buNone/>
            </a:pPr>
            <a:r>
              <a:rPr lang="en-US" sz="1050" dirty="0" smtClean="0"/>
              <a:t>Gregg </a:t>
            </a:r>
            <a:r>
              <a:rPr lang="en-US" sz="1050" dirty="0"/>
              <a:t>served as general counsel and a senior domestic policy advisor to Sen. Marco Rubio, including during the senator’s presidential and </a:t>
            </a:r>
            <a:r>
              <a:rPr lang="en-US" sz="1050" dirty="0" smtClean="0"/>
              <a:t>reelection </a:t>
            </a:r>
            <a:r>
              <a:rPr lang="en-US" sz="1050" dirty="0"/>
              <a:t>campaigns. </a:t>
            </a:r>
            <a:r>
              <a:rPr lang="en-US" sz="1050" dirty="0" smtClean="0"/>
              <a:t>Gregg </a:t>
            </a:r>
            <a:r>
              <a:rPr lang="en-US" sz="1050" dirty="0"/>
              <a:t>previously held senior Republican counsel positions on Capitol </a:t>
            </a:r>
            <a:r>
              <a:rPr lang="en-US" sz="1050" dirty="0" smtClean="0"/>
              <a:t>Hill, handling a </a:t>
            </a:r>
            <a:r>
              <a:rPr lang="en-US" sz="1050" dirty="0"/>
              <a:t>range of domestic policy </a:t>
            </a:r>
            <a:r>
              <a:rPr lang="en-US" sz="1050" dirty="0" smtClean="0"/>
              <a:t>issues. A </a:t>
            </a:r>
            <a:r>
              <a:rPr lang="en-US" sz="1050" dirty="0"/>
              <a:t>former chief nominations counsel to the U.S. Senate Committee on the Judiciary, Gregg played a key strategic role in the confirmation proceedings for scores of federal judges and executive branch appointees, including Chief Justice John Roberts, Associate Justice Samuel Alito and Attorney General Michael </a:t>
            </a:r>
            <a:r>
              <a:rPr lang="en-US" sz="1050" dirty="0" err="1" smtClean="0"/>
              <a:t>Mukasey</a:t>
            </a:r>
            <a:r>
              <a:rPr lang="en-US" sz="1050" dirty="0" smtClean="0"/>
              <a:t>. Gregg </a:t>
            </a:r>
            <a:r>
              <a:rPr lang="en-US" sz="1050" dirty="0"/>
              <a:t>also served as the founder of a public policy tech startup and as senior director of a healthcare consulting firm. </a:t>
            </a:r>
          </a:p>
        </p:txBody>
      </p:sp>
      <p:sp>
        <p:nvSpPr>
          <p:cNvPr id="19" name="Rectangle 3"/>
          <p:cNvSpPr txBox="1">
            <a:spLocks noChangeArrowheads="1"/>
          </p:cNvSpPr>
          <p:nvPr/>
        </p:nvSpPr>
        <p:spPr bwMode="auto">
          <a:xfrm>
            <a:off x="533400" y="3657466"/>
            <a:ext cx="4038600" cy="203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4" tIns="0" rIns="101854" bIns="50927"/>
          <a:lstStyle>
            <a:lvl1pPr marL="171450" indent="-171450" algn="l" defTabSz="1019175" rtl="0" eaLnBrk="0" fontAlgn="base" hangingPunct="0">
              <a:spcBef>
                <a:spcPct val="0"/>
              </a:spcBef>
              <a:spcAft>
                <a:spcPct val="50000"/>
              </a:spcAft>
              <a:buClr>
                <a:schemeClr val="tx2"/>
              </a:buClr>
              <a:buFont typeface="Wingdings" pitchFamily="2" charset="2"/>
              <a:buChar char="§"/>
              <a:defRPr sz="2000">
                <a:solidFill>
                  <a:schemeClr val="tx1"/>
                </a:solidFill>
                <a:latin typeface="+mn-lt"/>
                <a:ea typeface="+mn-ea"/>
                <a:cs typeface="+mn-cs"/>
              </a:defRPr>
            </a:lvl1pPr>
            <a:lvl2pPr marL="471488" indent="-185738" algn="l" defTabSz="1019175" rtl="0" eaLnBrk="0" fontAlgn="base" hangingPunct="0">
              <a:spcBef>
                <a:spcPct val="0"/>
              </a:spcBef>
              <a:spcAft>
                <a:spcPct val="50000"/>
              </a:spcAft>
              <a:buClr>
                <a:srgbClr val="215C6E"/>
              </a:buClr>
              <a:buFont typeface="Arial" charset="0"/>
              <a:buChar char="–"/>
              <a:defRPr sz="1600">
                <a:solidFill>
                  <a:schemeClr val="tx1"/>
                </a:solidFill>
                <a:latin typeface="+mn-lt"/>
              </a:defRPr>
            </a:lvl2pPr>
            <a:lvl3pPr marL="717550" indent="-146050" algn="l" defTabSz="1019175" rtl="0" eaLnBrk="0" fontAlgn="base" hangingPunct="0">
              <a:spcBef>
                <a:spcPct val="0"/>
              </a:spcBef>
              <a:spcAft>
                <a:spcPct val="50000"/>
              </a:spcAft>
              <a:buClr>
                <a:schemeClr val="tx1"/>
              </a:buClr>
              <a:buFont typeface="Wingdings" pitchFamily="2" charset="2"/>
              <a:buChar char="§"/>
              <a:defRPr sz="1600">
                <a:solidFill>
                  <a:schemeClr val="tx1"/>
                </a:solidFill>
                <a:latin typeface="+mn-lt"/>
              </a:defRPr>
            </a:lvl3pPr>
            <a:lvl4pPr marL="971550" indent="-171450" algn="l" defTabSz="1019175" rtl="0" eaLnBrk="0" fontAlgn="base" hangingPunct="0">
              <a:spcBef>
                <a:spcPct val="0"/>
              </a:spcBef>
              <a:spcAft>
                <a:spcPct val="50000"/>
              </a:spcAft>
              <a:buClr>
                <a:schemeClr val="hlink"/>
              </a:buClr>
              <a:buFont typeface="Arial" charset="0"/>
              <a:buChar char="–"/>
              <a:defRPr sz="1600">
                <a:solidFill>
                  <a:schemeClr val="tx1"/>
                </a:solidFill>
                <a:latin typeface="+mn-lt"/>
              </a:defRPr>
            </a:lvl4pPr>
            <a:lvl5pPr marL="1244600" indent="-158750" algn="l" defTabSz="1019175" rtl="0" eaLnBrk="0" fontAlgn="base" hangingPunct="0">
              <a:spcBef>
                <a:spcPct val="0"/>
              </a:spcBef>
              <a:spcAft>
                <a:spcPct val="50000"/>
              </a:spcAft>
              <a:buClr>
                <a:srgbClr val="66952E"/>
              </a:buClr>
              <a:buFont typeface="Arial" charset="0"/>
              <a:buChar char="▪"/>
              <a:defRPr sz="1600">
                <a:solidFill>
                  <a:schemeClr val="tx1"/>
                </a:solidFill>
                <a:latin typeface="+mn-lt"/>
              </a:defRPr>
            </a:lvl5pPr>
            <a:lvl6pPr marL="1701800" indent="-158750" algn="l" defTabSz="1019175" rtl="0" fontAlgn="base">
              <a:spcBef>
                <a:spcPct val="0"/>
              </a:spcBef>
              <a:spcAft>
                <a:spcPct val="50000"/>
              </a:spcAft>
              <a:buClr>
                <a:srgbClr val="66952E"/>
              </a:buClr>
              <a:buFont typeface="Arial" charset="0"/>
              <a:buChar char="▪"/>
              <a:defRPr sz="1600">
                <a:solidFill>
                  <a:schemeClr val="tx1"/>
                </a:solidFill>
                <a:latin typeface="+mn-lt"/>
              </a:defRPr>
            </a:lvl6pPr>
            <a:lvl7pPr marL="2159000" indent="-158750" algn="l" defTabSz="1019175" rtl="0" fontAlgn="base">
              <a:spcBef>
                <a:spcPct val="0"/>
              </a:spcBef>
              <a:spcAft>
                <a:spcPct val="50000"/>
              </a:spcAft>
              <a:buClr>
                <a:srgbClr val="66952E"/>
              </a:buClr>
              <a:buFont typeface="Arial" charset="0"/>
              <a:buChar char="▪"/>
              <a:defRPr sz="1600">
                <a:solidFill>
                  <a:schemeClr val="tx1"/>
                </a:solidFill>
                <a:latin typeface="+mn-lt"/>
              </a:defRPr>
            </a:lvl7pPr>
            <a:lvl8pPr marL="2616200" indent="-158750" algn="l" defTabSz="1019175" rtl="0" fontAlgn="base">
              <a:spcBef>
                <a:spcPct val="0"/>
              </a:spcBef>
              <a:spcAft>
                <a:spcPct val="50000"/>
              </a:spcAft>
              <a:buClr>
                <a:srgbClr val="66952E"/>
              </a:buClr>
              <a:buFont typeface="Arial" charset="0"/>
              <a:buChar char="▪"/>
              <a:defRPr sz="1600">
                <a:solidFill>
                  <a:schemeClr val="tx1"/>
                </a:solidFill>
                <a:latin typeface="+mn-lt"/>
              </a:defRPr>
            </a:lvl8pPr>
            <a:lvl9pPr marL="3073400" indent="-158750" algn="l" defTabSz="1019175" rtl="0" fontAlgn="base">
              <a:spcBef>
                <a:spcPct val="0"/>
              </a:spcBef>
              <a:spcAft>
                <a:spcPct val="50000"/>
              </a:spcAft>
              <a:buClr>
                <a:srgbClr val="66952E"/>
              </a:buClr>
              <a:buFont typeface="Arial" charset="0"/>
              <a:buChar char="▪"/>
              <a:defRPr sz="1600">
                <a:solidFill>
                  <a:schemeClr val="tx1"/>
                </a:solidFill>
                <a:latin typeface="+mn-lt"/>
              </a:defRPr>
            </a:lvl9pPr>
          </a:lstStyle>
          <a:p>
            <a:pPr marL="0" indent="0">
              <a:buNone/>
            </a:pPr>
            <a:r>
              <a:rPr lang="en-US" sz="1050" dirty="0" smtClean="0"/>
              <a:t>Jack </a:t>
            </a:r>
            <a:r>
              <a:rPr lang="en-US" sz="1050" dirty="0"/>
              <a:t>Quinn is a partner in both the government and litigation practices and serves as chair of the federal regulatory and government </a:t>
            </a:r>
            <a:r>
              <a:rPr lang="en-US" sz="1050" dirty="0" smtClean="0"/>
              <a:t>practice. </a:t>
            </a:r>
            <a:r>
              <a:rPr lang="en-US" sz="1050" dirty="0"/>
              <a:t>He also </a:t>
            </a:r>
            <a:r>
              <a:rPr lang="en-US" sz="1050" dirty="0" smtClean="0"/>
              <a:t>assists clients in navigating governmental </a:t>
            </a:r>
            <a:r>
              <a:rPr lang="en-US" sz="1050" dirty="0"/>
              <a:t>investigations and provides strategic crisis-management advice. </a:t>
            </a:r>
            <a:r>
              <a:rPr lang="en-US" sz="1050" dirty="0" smtClean="0"/>
              <a:t>Clients routinely turn </a:t>
            </a:r>
            <a:r>
              <a:rPr lang="en-US" sz="1050" dirty="0"/>
              <a:t>to Jack for help addressing the challenges—and opportunities—at the intersection of law, public policy, politics and communications.</a:t>
            </a:r>
          </a:p>
          <a:p>
            <a:pPr marL="0" indent="0">
              <a:buNone/>
            </a:pPr>
            <a:r>
              <a:rPr lang="en-US" sz="1050" dirty="0" smtClean="0"/>
              <a:t>Jack served </a:t>
            </a:r>
            <a:r>
              <a:rPr lang="en-US" sz="1050" dirty="0"/>
              <a:t>as Counsel to the President of the United States. In that role, he </a:t>
            </a:r>
            <a:r>
              <a:rPr lang="en-US" sz="1050" dirty="0" smtClean="0"/>
              <a:t>counseled </a:t>
            </a:r>
            <a:r>
              <a:rPr lang="en-US" sz="1050" dirty="0"/>
              <a:t>President </a:t>
            </a:r>
            <a:r>
              <a:rPr lang="en-US" sz="1050" dirty="0" smtClean="0"/>
              <a:t>Clinton </a:t>
            </a:r>
            <a:r>
              <a:rPr lang="en-US" sz="1050" dirty="0"/>
              <a:t>and </a:t>
            </a:r>
            <a:r>
              <a:rPr lang="en-US" sz="1050" dirty="0" smtClean="0"/>
              <a:t>senior </a:t>
            </a:r>
            <a:r>
              <a:rPr lang="en-US" sz="1050" dirty="0"/>
              <a:t>White House staff on the legal aspects of policy and </a:t>
            </a:r>
            <a:r>
              <a:rPr lang="en-US" sz="1050" dirty="0" smtClean="0"/>
              <a:t>legislation; investigations </a:t>
            </a:r>
            <a:r>
              <a:rPr lang="en-US" sz="1050" dirty="0"/>
              <a:t>undertaken by both independent counsel and congressional </a:t>
            </a:r>
            <a:r>
              <a:rPr lang="en-US" sz="1050" dirty="0" smtClean="0"/>
              <a:t>committees; Executive </a:t>
            </a:r>
            <a:r>
              <a:rPr lang="en-US" sz="1050" dirty="0"/>
              <a:t>actions and </a:t>
            </a:r>
            <a:r>
              <a:rPr lang="en-US" sz="1050" dirty="0" smtClean="0"/>
              <a:t>appointments; </a:t>
            </a:r>
            <a:r>
              <a:rPr lang="en-US" sz="1050" dirty="0"/>
              <a:t>judicial </a:t>
            </a:r>
            <a:r>
              <a:rPr lang="en-US" sz="1050" dirty="0" smtClean="0"/>
              <a:t>nominations; financial disclosures and </a:t>
            </a:r>
            <a:r>
              <a:rPr lang="en-US" sz="1050" dirty="0"/>
              <a:t>conflicts of </a:t>
            </a:r>
            <a:r>
              <a:rPr lang="en-US" sz="1050" dirty="0" smtClean="0"/>
              <a:t>interest; and certain national security issues that require legal advice. </a:t>
            </a:r>
            <a:r>
              <a:rPr lang="en-US" sz="1050" dirty="0"/>
              <a:t>At the time of his appointment as White House Counsel, Jack was Chief of Staff and Counselor to Vice President Al Gore. Jack </a:t>
            </a:r>
            <a:r>
              <a:rPr lang="en-US" sz="1050" dirty="0" smtClean="0"/>
              <a:t>also practiced </a:t>
            </a:r>
            <a:r>
              <a:rPr lang="en-US" sz="1050" dirty="0"/>
              <a:t>law at an Am Law 100 firm for more than 20 years</a:t>
            </a:r>
            <a:r>
              <a:rPr lang="en-US" sz="1050" dirty="0" smtClean="0"/>
              <a:t>.</a:t>
            </a:r>
            <a:endParaRPr lang="en-US" sz="1050" dirty="0"/>
          </a:p>
        </p:txBody>
      </p:sp>
      <p:pic>
        <p:nvPicPr>
          <p:cNvPr id="51223" name="Picture 23" descr="M:\Photos\_ATTORNEYS\Quinn, Jack\Quinn_Jack_New Bio Template 730 x 73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1607" y="1185414"/>
            <a:ext cx="1548809" cy="1548809"/>
          </a:xfrm>
          <a:prstGeom prst="rect">
            <a:avLst/>
          </a:prstGeom>
          <a:noFill/>
          <a:extLst>
            <a:ext uri="{909E8E84-426E-40DD-AFC4-6F175D3DCCD1}">
              <a14:hiddenFill xmlns:a14="http://schemas.microsoft.com/office/drawing/2010/main">
                <a:solidFill>
                  <a:srgbClr val="FFFFFF"/>
                </a:solidFill>
              </a14:hiddenFill>
            </a:ext>
          </a:extLst>
        </p:spPr>
      </p:pic>
      <p:pic>
        <p:nvPicPr>
          <p:cNvPr id="51225" name="Picture 25" descr="M:\Photos\_ATTORNEYS\Nunziata_Gregg\Nunziata_Gregg_New Bio Template 730 x 73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1295" y="1185414"/>
            <a:ext cx="1548809" cy="15488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0611" y="2735879"/>
            <a:ext cx="2590800" cy="720710"/>
          </a:xfrm>
          <a:prstGeom prst="rect">
            <a:avLst/>
          </a:prstGeom>
          <a:noFill/>
        </p:spPr>
        <p:txBody>
          <a:bodyPr wrap="square" rtlCol="0">
            <a:spAutoFit/>
          </a:bodyPr>
          <a:lstStyle/>
          <a:p>
            <a:pPr lvl="0" algn="ctr">
              <a:spcAft>
                <a:spcPts val="0"/>
              </a:spcAft>
              <a:defRPr/>
            </a:pPr>
            <a:r>
              <a:rPr lang="en-US" sz="1600" b="1" dirty="0">
                <a:solidFill>
                  <a:srgbClr val="000000"/>
                </a:solidFill>
                <a:latin typeface="+mn-lt"/>
              </a:rPr>
              <a:t>Jack Quinn</a:t>
            </a:r>
          </a:p>
          <a:p>
            <a:pPr lvl="0" algn="ctr" eaLnBrk="1" hangingPunct="1">
              <a:spcBef>
                <a:spcPts val="200"/>
              </a:spcBef>
              <a:spcAft>
                <a:spcPts val="0"/>
              </a:spcAft>
              <a:defRPr/>
            </a:pPr>
            <a:r>
              <a:rPr lang="en-US" sz="1100" dirty="0" smtClean="0">
                <a:solidFill>
                  <a:srgbClr val="000000"/>
                </a:solidFill>
                <a:latin typeface="+mn-lt"/>
              </a:rPr>
              <a:t>Partner, Government and Regulatory</a:t>
            </a:r>
          </a:p>
          <a:p>
            <a:pPr lvl="0" algn="ctr" eaLnBrk="1" hangingPunct="1">
              <a:spcBef>
                <a:spcPts val="200"/>
              </a:spcBef>
              <a:spcAft>
                <a:spcPts val="0"/>
              </a:spcAft>
              <a:defRPr/>
            </a:pPr>
            <a:r>
              <a:rPr lang="en-US" altLang="en-US" sz="1050" b="1" dirty="0" err="1" smtClean="0">
                <a:solidFill>
                  <a:srgbClr val="000000"/>
                </a:solidFill>
                <a:latin typeface="+mn-lt"/>
                <a:sym typeface="Arial" charset="0"/>
              </a:rPr>
              <a:t>jquinn@manatt.com</a:t>
            </a:r>
            <a:endParaRPr lang="en-US" altLang="en-US" sz="1050" b="1" dirty="0">
              <a:solidFill>
                <a:srgbClr val="000000"/>
              </a:solidFill>
              <a:latin typeface="+mn-lt"/>
              <a:sym typeface="Arial" charset="0"/>
            </a:endParaRPr>
          </a:p>
        </p:txBody>
      </p:sp>
      <p:sp>
        <p:nvSpPr>
          <p:cNvPr id="18" name="TextBox 17"/>
          <p:cNvSpPr txBox="1"/>
          <p:nvPr/>
        </p:nvSpPr>
        <p:spPr>
          <a:xfrm>
            <a:off x="6172199" y="2734223"/>
            <a:ext cx="2667000" cy="720710"/>
          </a:xfrm>
          <a:prstGeom prst="rect">
            <a:avLst/>
          </a:prstGeom>
          <a:noFill/>
        </p:spPr>
        <p:txBody>
          <a:bodyPr wrap="square" rtlCol="0">
            <a:spAutoFit/>
          </a:bodyPr>
          <a:lstStyle/>
          <a:p>
            <a:pPr lvl="0" algn="ctr">
              <a:spcAft>
                <a:spcPts val="0"/>
              </a:spcAft>
              <a:defRPr/>
            </a:pPr>
            <a:r>
              <a:rPr lang="en-US" sz="1600" b="1" dirty="0">
                <a:solidFill>
                  <a:srgbClr val="000000"/>
                </a:solidFill>
                <a:latin typeface="+mn-lt"/>
              </a:rPr>
              <a:t>Gregg Nunziata</a:t>
            </a:r>
          </a:p>
          <a:p>
            <a:pPr lvl="0" algn="ctr" eaLnBrk="1" hangingPunct="1">
              <a:spcBef>
                <a:spcPts val="200"/>
              </a:spcBef>
              <a:spcAft>
                <a:spcPts val="0"/>
              </a:spcAft>
              <a:defRPr/>
            </a:pPr>
            <a:r>
              <a:rPr lang="en-US" sz="1100" dirty="0" smtClean="0">
                <a:solidFill>
                  <a:srgbClr val="000000"/>
                </a:solidFill>
                <a:latin typeface="+mn-lt"/>
              </a:rPr>
              <a:t>Partner, Government and Regulatory</a:t>
            </a:r>
          </a:p>
          <a:p>
            <a:pPr lvl="0" algn="ctr" eaLnBrk="1" hangingPunct="1">
              <a:spcBef>
                <a:spcPts val="200"/>
              </a:spcBef>
              <a:spcAft>
                <a:spcPts val="0"/>
              </a:spcAft>
              <a:defRPr/>
            </a:pPr>
            <a:r>
              <a:rPr lang="en-US" altLang="en-US" sz="1050" b="1" dirty="0" err="1" smtClean="0">
                <a:solidFill>
                  <a:srgbClr val="000000"/>
                </a:solidFill>
                <a:latin typeface="+mn-lt"/>
                <a:sym typeface="Arial" charset="0"/>
              </a:rPr>
              <a:t>gnunziata@manatt.com</a:t>
            </a:r>
            <a:endParaRPr lang="en-US" altLang="en-US" sz="1050" b="1" dirty="0">
              <a:solidFill>
                <a:srgbClr val="000000"/>
              </a:solidFill>
              <a:latin typeface="+mn-lt"/>
              <a:sym typeface="Arial" charset="0"/>
            </a:endParaRPr>
          </a:p>
        </p:txBody>
      </p:sp>
    </p:spTree>
    <p:extLst>
      <p:ext uri="{BB962C8B-B14F-4D97-AF65-F5344CB8AC3E}">
        <p14:creationId xmlns:p14="http://schemas.microsoft.com/office/powerpoint/2010/main" val="4218231121"/>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501572"/>
            <a:ext cx="8763000" cy="441403"/>
          </a:xfrm>
        </p:spPr>
        <p:txBody>
          <a:bodyPr/>
          <a:lstStyle/>
          <a:p>
            <a:pPr eaLnBrk="1" hangingPunct="1"/>
            <a:r>
              <a:rPr lang="en-US" altLang="en-US" dirty="0" smtClean="0"/>
              <a:t>Agenda</a:t>
            </a:r>
          </a:p>
        </p:txBody>
      </p:sp>
      <p:graphicFrame>
        <p:nvGraphicFramePr>
          <p:cNvPr id="22" name="Group 4"/>
          <p:cNvGraphicFramePr>
            <a:graphicFrameLocks noGrp="1"/>
          </p:cNvGraphicFramePr>
          <p:nvPr>
            <p:extLst>
              <p:ext uri="{D42A27DB-BD31-4B8C-83A1-F6EECF244321}">
                <p14:modId xmlns:p14="http://schemas.microsoft.com/office/powerpoint/2010/main" val="1929964315"/>
              </p:ext>
            </p:extLst>
          </p:nvPr>
        </p:nvGraphicFramePr>
        <p:xfrm>
          <a:off x="2743200" y="1447800"/>
          <a:ext cx="4572000" cy="4617863"/>
        </p:xfrm>
        <a:graphic>
          <a:graphicData uri="http://schemas.openxmlformats.org/drawingml/2006/table">
            <a:tbl>
              <a:tblPr/>
              <a:tblGrid>
                <a:gridCol w="4572000"/>
              </a:tblGrid>
              <a:tr h="22859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Welcome</a:t>
                      </a: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House Results – Democrats take over</a:t>
                      </a:r>
                    </a:p>
                  </a:txBody>
                  <a:tcPr marT="45701" marB="45701" horzOverflow="overflow">
                    <a:lnL>
                      <a:noFill/>
                    </a:lnL>
                    <a:lnR>
                      <a:noFill/>
                    </a:lnR>
                    <a:lnT>
                      <a:noFill/>
                    </a:lnT>
                    <a:lnB>
                      <a:noFill/>
                    </a:lnB>
                    <a:lnTlToBr>
                      <a:noFill/>
                    </a:lnTlToBr>
                    <a:lnBlToTr>
                      <a:noFill/>
                    </a:lnBlToTr>
                    <a:noFill/>
                  </a:tcPr>
                </a:tc>
              </a:tr>
              <a:tr h="198158">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Senate Results – Republicans hold</a:t>
                      </a:r>
                      <a:endParaRPr kumimoji="0" lang="en-US" sz="1600" b="0" i="1" u="none" strike="noStrike" kern="1200" cap="none" normalizeH="0" baseline="0" dirty="0" smtClean="0">
                        <a:ln>
                          <a:noFill/>
                        </a:ln>
                        <a:solidFill>
                          <a:schemeClr val="tx1"/>
                        </a:solidFill>
                        <a:effectLst/>
                        <a:latin typeface="Georgia" charset="0"/>
                        <a:ea typeface="+mn-ea"/>
                        <a:cs typeface="+mn-cs"/>
                      </a:endParaRP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Governor/State Legislature Roundup</a:t>
                      </a:r>
                    </a:p>
                  </a:txBody>
                  <a:tcPr marT="45701" marB="45701" horzOverflow="overflow">
                    <a:lnL>
                      <a:noFill/>
                    </a:lnL>
                    <a:lnR>
                      <a:noFill/>
                    </a:lnR>
                    <a:lnT>
                      <a:noFill/>
                    </a:lnT>
                    <a:lnB>
                      <a:noFill/>
                    </a:lnB>
                    <a:lnTlToBr>
                      <a:noFill/>
                    </a:lnTlToBr>
                    <a:lnBlToTr>
                      <a:noFill/>
                    </a:lnBlToTr>
                    <a:noFill/>
                  </a:tcPr>
                </a:tc>
              </a:tr>
              <a:tr h="137274">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Industry-specific Considerations</a:t>
                      </a:r>
                    </a:p>
                  </a:txBody>
                  <a:tcPr marT="45701" marB="45701" horzOverflow="overflow">
                    <a:lnL>
                      <a:noFill/>
                    </a:lnL>
                    <a:lnR>
                      <a:noFill/>
                    </a:lnR>
                    <a:lnT>
                      <a:noFill/>
                    </a:lnT>
                    <a:lnB>
                      <a:noFill/>
                    </a:lnB>
                    <a:lnTlToBr>
                      <a:noFill/>
                    </a:lnTlToBr>
                    <a:lnBlToTr>
                      <a:noFill/>
                    </a:lnBlToTr>
                    <a:noFill/>
                  </a:tcPr>
                </a:tc>
              </a:tr>
              <a:tr h="137274">
                <a:tc>
                  <a:txBody>
                    <a:bodyPr/>
                    <a:lstStyle/>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Healthcare</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Financial Services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Energy</a:t>
                      </a:r>
                    </a:p>
                  </a:txBody>
                  <a:tcPr marT="45701" marB="45701" horzOverflow="overflow">
                    <a:lnL>
                      <a:noFill/>
                    </a:lnL>
                    <a:lnR>
                      <a:noFill/>
                    </a:lnR>
                    <a:lnT>
                      <a:noFill/>
                    </a:lnT>
                    <a:lnB>
                      <a:noFill/>
                    </a:lnB>
                    <a:lnTlToBr>
                      <a:noFill/>
                    </a:lnTlToBr>
                    <a:lnBlToTr>
                      <a:noFill/>
                    </a:lnBlToTr>
                    <a:noFill/>
                  </a:tcPr>
                </a:tc>
              </a:tr>
              <a:tr h="0">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Policy Spotlights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Trade and Tariffs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Privacy and Data Security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Oversight and Investigations </a:t>
                      </a:r>
                    </a:p>
                  </a:txBody>
                  <a:tcPr marT="45701" marB="45701" horzOverflow="overflow">
                    <a:lnL>
                      <a:noFill/>
                    </a:lnL>
                    <a:lnR>
                      <a:noFill/>
                    </a:lnR>
                    <a:lnT>
                      <a:noFill/>
                    </a:lnT>
                    <a:lnB>
                      <a:noFill/>
                    </a:lnB>
                    <a:lnTlToBr>
                      <a:noFill/>
                    </a:lnTlToBr>
                    <a:lnBlToTr>
                      <a:noFill/>
                    </a:lnBlToTr>
                    <a:noFill/>
                  </a:tcPr>
                </a:tc>
              </a:tr>
              <a:tr h="44236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1" i="0" u="none" strike="noStrike" kern="1200" cap="none" normalizeH="0" baseline="0" dirty="0" smtClean="0">
                          <a:ln>
                            <a:noFill/>
                          </a:ln>
                          <a:solidFill>
                            <a:schemeClr val="tx1"/>
                          </a:solidFill>
                          <a:effectLst/>
                          <a:latin typeface="Georgia" charset="0"/>
                          <a:ea typeface="+mn-ea"/>
                          <a:cs typeface="+mn-cs"/>
                        </a:rPr>
                        <a:t>Q&amp;A/Wrap-Up</a:t>
                      </a:r>
                    </a:p>
                  </a:txBody>
                  <a:tcPr marT="45701" marB="45701" horzOverflow="overflow">
                    <a:lnL>
                      <a:noFill/>
                    </a:lnL>
                    <a:lnR>
                      <a:noFill/>
                    </a:lnR>
                    <a:lnT>
                      <a:noFill/>
                    </a:lnT>
                    <a:lnB>
                      <a:noFill/>
                    </a:lnB>
                    <a:lnTlToBr>
                      <a:noFill/>
                    </a:lnTlToBr>
                    <a:lnBlToTr>
                      <a:noFill/>
                    </a:lnBlToTr>
                    <a:noFill/>
                  </a:tcPr>
                </a:tc>
              </a:tr>
            </a:tbl>
          </a:graphicData>
        </a:graphic>
      </p:graphicFrame>
      <p:sp>
        <p:nvSpPr>
          <p:cNvPr id="6"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175207780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Wrap Up</a:t>
            </a:r>
            <a:endParaRPr lang="en-US" dirty="0"/>
          </a:p>
        </p:txBody>
      </p:sp>
      <p:sp>
        <p:nvSpPr>
          <p:cNvPr id="3" name="Rounded Rectangular Callout 2"/>
          <p:cNvSpPr/>
          <p:nvPr/>
        </p:nvSpPr>
        <p:spPr bwMode="auto">
          <a:xfrm>
            <a:off x="2438400" y="1752600"/>
            <a:ext cx="3429000" cy="3276600"/>
          </a:xfrm>
          <a:prstGeom prst="wedgeRoundRectCallout">
            <a:avLst>
              <a:gd name="adj1" fmla="val -33856"/>
              <a:gd name="adj2" fmla="val 64447"/>
              <a:gd name="adj3" fmla="val 16667"/>
            </a:avLst>
          </a:prstGeom>
          <a:solidFill>
            <a:srgbClr val="215C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rIns="182880" bIns="91440" rtlCol="0" anchor="t" anchorCtr="0">
            <a:noAutofit/>
          </a:bodyPr>
          <a:lstStyle/>
          <a:p>
            <a:pPr algn="ctr" eaLnBrk="1" hangingPunct="1">
              <a:lnSpc>
                <a:spcPct val="125000"/>
              </a:lnSpc>
            </a:pPr>
            <a:r>
              <a:rPr lang="en-US" sz="13800" b="1" dirty="0" smtClean="0">
                <a:solidFill>
                  <a:schemeClr val="bg1"/>
                </a:solidFill>
              </a:rPr>
              <a:t>Q</a:t>
            </a:r>
            <a:endParaRPr lang="en-US" sz="13800" b="1" dirty="0">
              <a:solidFill>
                <a:schemeClr val="bg1"/>
              </a:solidFill>
            </a:endParaRPr>
          </a:p>
        </p:txBody>
      </p:sp>
      <p:sp>
        <p:nvSpPr>
          <p:cNvPr id="4" name="Rounded Rectangular Callout 3"/>
          <p:cNvSpPr/>
          <p:nvPr/>
        </p:nvSpPr>
        <p:spPr bwMode="auto">
          <a:xfrm>
            <a:off x="5105400" y="3124200"/>
            <a:ext cx="2438400" cy="2590800"/>
          </a:xfrm>
          <a:prstGeom prst="wedgeRoundRectCallout">
            <a:avLst>
              <a:gd name="adj1" fmla="val 33673"/>
              <a:gd name="adj2" fmla="val 61679"/>
              <a:gd name="adj3" fmla="val 16667"/>
            </a:avLst>
          </a:prstGeom>
          <a:solidFill>
            <a:srgbClr val="F0AB00"/>
          </a:solidFill>
          <a:ln>
            <a:noFill/>
          </a:ln>
          <a:effectLst/>
          <a:extLst/>
        </p:spPr>
        <p:txBody>
          <a:bodyPr lIns="182880" tIns="91440" rIns="182880" bIns="91440" rtlCol="0" anchor="t" anchorCtr="0">
            <a:noAutofit/>
          </a:bodyPr>
          <a:lstStyle/>
          <a:p>
            <a:pPr algn="ctr" eaLnBrk="1" hangingPunct="1">
              <a:lnSpc>
                <a:spcPct val="125000"/>
              </a:lnSpc>
            </a:pPr>
            <a:r>
              <a:rPr lang="en-US" sz="10000" b="1" dirty="0" smtClean="0">
                <a:solidFill>
                  <a:schemeClr val="bg1"/>
                </a:solidFill>
              </a:rPr>
              <a:t>A</a:t>
            </a:r>
            <a:endParaRPr lang="en-US" sz="10000" b="1" dirty="0">
              <a:solidFill>
                <a:schemeClr val="bg1"/>
              </a:solidFill>
            </a:endParaRPr>
          </a:p>
        </p:txBody>
      </p:sp>
      <p:sp>
        <p:nvSpPr>
          <p:cNvPr id="7"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136996054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2393124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86"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22" name="Rectangle 2"/>
          <p:cNvSpPr>
            <a:spLocks noGrp="1" noChangeArrowheads="1"/>
          </p:cNvSpPr>
          <p:nvPr>
            <p:ph type="title"/>
          </p:nvPr>
        </p:nvSpPr>
        <p:spPr>
          <a:xfrm>
            <a:off x="457200" y="501572"/>
            <a:ext cx="8763000" cy="441403"/>
          </a:xfrm>
        </p:spPr>
        <p:txBody>
          <a:bodyPr/>
          <a:lstStyle/>
          <a:p>
            <a:r>
              <a:rPr lang="en-US" altLang="en-US" dirty="0" smtClean="0"/>
              <a:t>Introduction</a:t>
            </a:r>
          </a:p>
        </p:txBody>
      </p:sp>
      <p:sp>
        <p:nvSpPr>
          <p:cNvPr id="17"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
        <p:nvSpPr>
          <p:cNvPr id="14" name="TextBox 13"/>
          <p:cNvSpPr txBox="1"/>
          <p:nvPr/>
        </p:nvSpPr>
        <p:spPr>
          <a:xfrm>
            <a:off x="7648575" y="3132628"/>
            <a:ext cx="1724025" cy="674544"/>
          </a:xfrm>
          <a:prstGeom prst="rect">
            <a:avLst/>
          </a:prstGeom>
          <a:noFill/>
        </p:spPr>
        <p:txBody>
          <a:bodyPr wrap="square" rtlCol="0">
            <a:spAutoFit/>
          </a:bodyPr>
          <a:lstStyle/>
          <a:p>
            <a:pPr lvl="0" algn="ctr">
              <a:spcAft>
                <a:spcPts val="0"/>
              </a:spcAft>
              <a:defRPr/>
            </a:pPr>
            <a:r>
              <a:rPr lang="en-US" sz="1400" b="1" dirty="0" smtClean="0">
                <a:solidFill>
                  <a:srgbClr val="000000"/>
                </a:solidFill>
                <a:latin typeface="+mn-lt"/>
              </a:rPr>
              <a:t>David Huard</a:t>
            </a:r>
            <a:endParaRPr lang="en-US" sz="1400" b="1" dirty="0">
              <a:solidFill>
                <a:srgbClr val="000000"/>
              </a:solidFill>
              <a:latin typeface="+mn-lt"/>
            </a:endParaRPr>
          </a:p>
          <a:p>
            <a:pPr lvl="0" algn="ctr" eaLnBrk="1" hangingPunct="1">
              <a:spcBef>
                <a:spcPts val="200"/>
              </a:spcBef>
              <a:spcAft>
                <a:spcPts val="0"/>
              </a:spcAft>
              <a:defRPr/>
            </a:pPr>
            <a:r>
              <a:rPr lang="en-US" sz="1050" dirty="0" smtClean="0">
                <a:solidFill>
                  <a:srgbClr val="000000"/>
                </a:solidFill>
                <a:latin typeface="+mn-lt"/>
              </a:rPr>
              <a:t>Co-chair, Energy</a:t>
            </a:r>
          </a:p>
          <a:p>
            <a:pPr lvl="0" algn="ctr" eaLnBrk="1" hangingPunct="1">
              <a:spcBef>
                <a:spcPts val="200"/>
              </a:spcBef>
              <a:spcAft>
                <a:spcPts val="0"/>
              </a:spcAft>
              <a:defRPr/>
            </a:pPr>
            <a:r>
              <a:rPr lang="en-US" altLang="en-US" sz="1000" b="1" dirty="0" err="1" smtClean="0">
                <a:solidFill>
                  <a:srgbClr val="000000"/>
                </a:solidFill>
                <a:latin typeface="+mn-lt"/>
                <a:sym typeface="Arial" charset="0"/>
              </a:rPr>
              <a:t>dhuard@manatt.com</a:t>
            </a:r>
            <a:endParaRPr lang="en-US" altLang="en-US" sz="1000" b="1" dirty="0">
              <a:solidFill>
                <a:srgbClr val="000000"/>
              </a:solidFill>
              <a:latin typeface="+mn-lt"/>
              <a:sym typeface="Arial" charset="0"/>
            </a:endParaRPr>
          </a:p>
        </p:txBody>
      </p:sp>
      <p:sp>
        <p:nvSpPr>
          <p:cNvPr id="22" name="TextBox 21"/>
          <p:cNvSpPr txBox="1"/>
          <p:nvPr/>
        </p:nvSpPr>
        <p:spPr>
          <a:xfrm>
            <a:off x="3733804" y="3132628"/>
            <a:ext cx="2514596" cy="674544"/>
          </a:xfrm>
          <a:prstGeom prst="rect">
            <a:avLst/>
          </a:prstGeom>
          <a:noFill/>
        </p:spPr>
        <p:txBody>
          <a:bodyPr wrap="square" rtlCol="0">
            <a:spAutoFit/>
          </a:bodyPr>
          <a:lstStyle/>
          <a:p>
            <a:pPr lvl="0" algn="ctr">
              <a:spcAft>
                <a:spcPts val="0"/>
              </a:spcAft>
              <a:defRPr/>
            </a:pPr>
            <a:r>
              <a:rPr lang="en-US" sz="1400" b="1" dirty="0" smtClean="0">
                <a:solidFill>
                  <a:srgbClr val="000000"/>
                </a:solidFill>
                <a:latin typeface="+mn-lt"/>
              </a:rPr>
              <a:t>Brian Korn</a:t>
            </a:r>
            <a:endParaRPr lang="en-US" sz="1400" b="1" dirty="0">
              <a:solidFill>
                <a:srgbClr val="000000"/>
              </a:solidFill>
              <a:latin typeface="+mn-lt"/>
            </a:endParaRPr>
          </a:p>
          <a:p>
            <a:pPr lvl="0" algn="ctr" eaLnBrk="1" hangingPunct="1">
              <a:spcBef>
                <a:spcPts val="200"/>
              </a:spcBef>
              <a:spcAft>
                <a:spcPts val="0"/>
              </a:spcAft>
              <a:defRPr/>
            </a:pPr>
            <a:r>
              <a:rPr lang="en-US" sz="1050" dirty="0" smtClean="0">
                <a:solidFill>
                  <a:srgbClr val="000000"/>
                </a:solidFill>
                <a:latin typeface="+mn-lt"/>
              </a:rPr>
              <a:t>Co-chair, Financial Services Group</a:t>
            </a:r>
          </a:p>
          <a:p>
            <a:pPr lvl="0" algn="ctr" eaLnBrk="1" hangingPunct="1">
              <a:spcBef>
                <a:spcPts val="200"/>
              </a:spcBef>
              <a:spcAft>
                <a:spcPts val="0"/>
              </a:spcAft>
              <a:defRPr/>
            </a:pPr>
            <a:r>
              <a:rPr lang="en-US" altLang="en-US" sz="1000" b="1" dirty="0" smtClean="0">
                <a:solidFill>
                  <a:srgbClr val="000000"/>
                </a:solidFill>
                <a:latin typeface="+mn-lt"/>
                <a:sym typeface="Arial" charset="0"/>
              </a:rPr>
              <a:t>bkorn@manatt.com</a:t>
            </a:r>
            <a:endParaRPr lang="en-US" altLang="en-US" sz="1000" b="1" dirty="0">
              <a:solidFill>
                <a:srgbClr val="000000"/>
              </a:solidFill>
              <a:latin typeface="+mn-lt"/>
              <a:sym typeface="Arial" charset="0"/>
            </a:endParaRPr>
          </a:p>
        </p:txBody>
      </p:sp>
      <p:sp>
        <p:nvSpPr>
          <p:cNvPr id="23" name="TextBox 22"/>
          <p:cNvSpPr txBox="1"/>
          <p:nvPr/>
        </p:nvSpPr>
        <p:spPr>
          <a:xfrm>
            <a:off x="369085" y="3132628"/>
            <a:ext cx="2362200" cy="674544"/>
          </a:xfrm>
          <a:prstGeom prst="rect">
            <a:avLst/>
          </a:prstGeom>
          <a:noFill/>
        </p:spPr>
        <p:txBody>
          <a:bodyPr wrap="square" rtlCol="0">
            <a:spAutoFit/>
          </a:bodyPr>
          <a:lstStyle/>
          <a:p>
            <a:pPr lvl="0" algn="ctr">
              <a:spcAft>
                <a:spcPts val="0"/>
              </a:spcAft>
              <a:defRPr/>
            </a:pPr>
            <a:r>
              <a:rPr lang="en-US" sz="1400" b="1" dirty="0" smtClean="0">
                <a:solidFill>
                  <a:srgbClr val="000000"/>
                </a:solidFill>
                <a:latin typeface="+mn-lt"/>
              </a:rPr>
              <a:t>Chiquita Brooks-LaSure</a:t>
            </a:r>
            <a:endParaRPr lang="en-US" sz="1400" b="1" dirty="0">
              <a:solidFill>
                <a:srgbClr val="000000"/>
              </a:solidFill>
              <a:latin typeface="+mn-lt"/>
            </a:endParaRPr>
          </a:p>
          <a:p>
            <a:pPr lvl="0" algn="ctr" eaLnBrk="1" hangingPunct="1">
              <a:spcBef>
                <a:spcPts val="200"/>
              </a:spcBef>
              <a:spcAft>
                <a:spcPts val="0"/>
              </a:spcAft>
              <a:defRPr/>
            </a:pPr>
            <a:r>
              <a:rPr lang="en-US" sz="1050" dirty="0" smtClean="0">
                <a:solidFill>
                  <a:srgbClr val="000000"/>
                </a:solidFill>
                <a:latin typeface="+mn-lt"/>
              </a:rPr>
              <a:t>Managing Director, Manatt Health</a:t>
            </a:r>
          </a:p>
          <a:p>
            <a:pPr lvl="0" algn="ctr" eaLnBrk="1" hangingPunct="1">
              <a:spcBef>
                <a:spcPts val="200"/>
              </a:spcBef>
              <a:spcAft>
                <a:spcPts val="0"/>
              </a:spcAft>
              <a:defRPr/>
            </a:pPr>
            <a:r>
              <a:rPr lang="en-US" altLang="en-US" sz="1000" b="1" dirty="0" err="1" smtClean="0">
                <a:solidFill>
                  <a:srgbClr val="000000"/>
                </a:solidFill>
                <a:latin typeface="+mn-lt"/>
                <a:sym typeface="Arial" charset="0"/>
              </a:rPr>
              <a:t>Cbrooks-lasure@manatt.com</a:t>
            </a:r>
            <a:endParaRPr lang="en-US" altLang="en-US" sz="1000" b="1" dirty="0">
              <a:solidFill>
                <a:srgbClr val="000000"/>
              </a:solidFill>
              <a:latin typeface="+mn-lt"/>
              <a:sym typeface="Arial" charset="0"/>
            </a:endParaRPr>
          </a:p>
        </p:txBody>
      </p:sp>
      <p:pic>
        <p:nvPicPr>
          <p:cNvPr id="52232" name="Picture 8" descr="M:\Photos\_ATTORNEYS\Reilly, Brandon\Reilly_Brandon_New Upd_Bio Template 730 x 73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4268807"/>
            <a:ext cx="1752602" cy="175260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828802" y="6096000"/>
            <a:ext cx="2514597" cy="674544"/>
          </a:xfrm>
          <a:prstGeom prst="rect">
            <a:avLst/>
          </a:prstGeom>
          <a:noFill/>
        </p:spPr>
        <p:txBody>
          <a:bodyPr wrap="square" rtlCol="0">
            <a:spAutoFit/>
          </a:bodyPr>
          <a:lstStyle/>
          <a:p>
            <a:pPr lvl="0" algn="ctr">
              <a:spcAft>
                <a:spcPts val="0"/>
              </a:spcAft>
              <a:defRPr/>
            </a:pPr>
            <a:r>
              <a:rPr lang="en-US" sz="1400" b="1" dirty="0" smtClean="0">
                <a:solidFill>
                  <a:srgbClr val="000000"/>
                </a:solidFill>
                <a:latin typeface="+mn-lt"/>
              </a:rPr>
              <a:t>Brandon Reilly</a:t>
            </a:r>
            <a:endParaRPr lang="en-US" sz="1400" b="1" dirty="0">
              <a:solidFill>
                <a:srgbClr val="000000"/>
              </a:solidFill>
              <a:latin typeface="+mn-lt"/>
            </a:endParaRPr>
          </a:p>
          <a:p>
            <a:pPr lvl="0" algn="ctr" eaLnBrk="1" hangingPunct="1">
              <a:spcBef>
                <a:spcPts val="200"/>
              </a:spcBef>
              <a:spcAft>
                <a:spcPts val="0"/>
              </a:spcAft>
              <a:defRPr/>
            </a:pPr>
            <a:r>
              <a:rPr lang="en-US" sz="1050" dirty="0" smtClean="0">
                <a:solidFill>
                  <a:srgbClr val="000000"/>
                </a:solidFill>
                <a:latin typeface="+mn-lt"/>
              </a:rPr>
              <a:t>Associate, Privacy and Data Security</a:t>
            </a:r>
          </a:p>
          <a:p>
            <a:pPr lvl="0" algn="ctr" eaLnBrk="1" hangingPunct="1">
              <a:spcBef>
                <a:spcPts val="200"/>
              </a:spcBef>
              <a:spcAft>
                <a:spcPts val="0"/>
              </a:spcAft>
              <a:defRPr/>
            </a:pPr>
            <a:r>
              <a:rPr lang="en-US" altLang="en-US" sz="1000" b="1" dirty="0" err="1" smtClean="0">
                <a:solidFill>
                  <a:srgbClr val="000000"/>
                </a:solidFill>
                <a:latin typeface="+mn-lt"/>
                <a:sym typeface="Arial" charset="0"/>
              </a:rPr>
              <a:t>breilly@manatt.com</a:t>
            </a:r>
            <a:endParaRPr lang="en-US" altLang="en-US" sz="1000" b="1" dirty="0">
              <a:solidFill>
                <a:srgbClr val="000000"/>
              </a:solidFill>
              <a:latin typeface="+mn-lt"/>
              <a:sym typeface="Arial" charset="0"/>
            </a:endParaRPr>
          </a:p>
        </p:txBody>
      </p:sp>
      <p:pic>
        <p:nvPicPr>
          <p:cNvPr id="52249" name="Picture 25" descr="M:\Photos\_ATTORNEYS\Korn, Brian\Korn_Brian_New Bio Template 730 x 73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0998" y="1295399"/>
            <a:ext cx="1752602" cy="1752602"/>
          </a:xfrm>
          <a:prstGeom prst="rect">
            <a:avLst/>
          </a:prstGeom>
          <a:noFill/>
          <a:extLst>
            <a:ext uri="{909E8E84-426E-40DD-AFC4-6F175D3DCCD1}">
              <a14:hiddenFill xmlns:a14="http://schemas.microsoft.com/office/drawing/2010/main">
                <a:solidFill>
                  <a:srgbClr val="FFFFFF"/>
                </a:solidFill>
              </a14:hiddenFill>
            </a:ext>
          </a:extLst>
        </p:spPr>
      </p:pic>
      <p:pic>
        <p:nvPicPr>
          <p:cNvPr id="52250" name="Picture 26" descr="M:\Photos\_ATTORNEYS\Huard, David\Huard_David_New Bio Template 730 x 73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2081" y="1318918"/>
            <a:ext cx="1760519" cy="1760519"/>
          </a:xfrm>
          <a:prstGeom prst="rect">
            <a:avLst/>
          </a:prstGeom>
          <a:noFill/>
          <a:extLst>
            <a:ext uri="{909E8E84-426E-40DD-AFC4-6F175D3DCCD1}">
              <a14:hiddenFill xmlns:a14="http://schemas.microsoft.com/office/drawing/2010/main">
                <a:solidFill>
                  <a:srgbClr val="FFFFFF"/>
                </a:solidFill>
              </a14:hiddenFill>
            </a:ext>
          </a:extLst>
        </p:spPr>
      </p:pic>
      <p:pic>
        <p:nvPicPr>
          <p:cNvPr id="52252" name="Picture 28" descr="M:\Photos\_ATTORNEYS\Wilson, Donna\Wilson_Donna_New-Bio-Template-730-x-730_v06-11-201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6722" y="4267200"/>
            <a:ext cx="1752603" cy="175260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076623" y="6080786"/>
            <a:ext cx="3352799" cy="674544"/>
          </a:xfrm>
          <a:prstGeom prst="rect">
            <a:avLst/>
          </a:prstGeom>
          <a:noFill/>
        </p:spPr>
        <p:txBody>
          <a:bodyPr wrap="square" rtlCol="0">
            <a:spAutoFit/>
          </a:bodyPr>
          <a:lstStyle/>
          <a:p>
            <a:pPr lvl="0" algn="ctr">
              <a:spcAft>
                <a:spcPts val="0"/>
              </a:spcAft>
              <a:defRPr/>
            </a:pPr>
            <a:r>
              <a:rPr lang="en-US" sz="1400" b="1" dirty="0" smtClean="0">
                <a:solidFill>
                  <a:srgbClr val="000000"/>
                </a:solidFill>
                <a:latin typeface="+mn-lt"/>
              </a:rPr>
              <a:t>Donna Wilson</a:t>
            </a:r>
            <a:endParaRPr lang="en-US" sz="1400" b="1" dirty="0">
              <a:solidFill>
                <a:srgbClr val="000000"/>
              </a:solidFill>
              <a:latin typeface="+mn-lt"/>
            </a:endParaRPr>
          </a:p>
          <a:p>
            <a:pPr lvl="0" algn="ctr" eaLnBrk="1" hangingPunct="1">
              <a:spcBef>
                <a:spcPts val="200"/>
              </a:spcBef>
              <a:spcAft>
                <a:spcPts val="0"/>
              </a:spcAft>
              <a:defRPr/>
            </a:pPr>
            <a:r>
              <a:rPr lang="en-US" sz="1050" dirty="0" smtClean="0">
                <a:solidFill>
                  <a:srgbClr val="000000"/>
                </a:solidFill>
                <a:latin typeface="+mn-lt"/>
              </a:rPr>
              <a:t>Managing Partner-Elect, Privacy and Data Security</a:t>
            </a:r>
          </a:p>
          <a:p>
            <a:pPr lvl="0" algn="ctr" eaLnBrk="1" hangingPunct="1">
              <a:spcBef>
                <a:spcPts val="200"/>
              </a:spcBef>
              <a:spcAft>
                <a:spcPts val="0"/>
              </a:spcAft>
              <a:defRPr/>
            </a:pPr>
            <a:r>
              <a:rPr lang="en-US" altLang="en-US" sz="1000" b="1" dirty="0" err="1" smtClean="0">
                <a:solidFill>
                  <a:srgbClr val="000000"/>
                </a:solidFill>
                <a:latin typeface="+mn-lt"/>
                <a:sym typeface="Arial" charset="0"/>
              </a:rPr>
              <a:t>dlwilson@manatt.com</a:t>
            </a:r>
            <a:endParaRPr lang="en-US" altLang="en-US" sz="1000" b="1" dirty="0">
              <a:solidFill>
                <a:srgbClr val="000000"/>
              </a:solidFill>
              <a:latin typeface="+mn-lt"/>
              <a:sym typeface="Arial" charset="0"/>
            </a:endParaRPr>
          </a:p>
        </p:txBody>
      </p:sp>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283" t="368" r="-283" b="32586"/>
          <a:stretch/>
        </p:blipFill>
        <p:spPr>
          <a:xfrm>
            <a:off x="672361" y="1287774"/>
            <a:ext cx="1755648" cy="1755648"/>
          </a:xfrm>
          <a:prstGeom prst="rect">
            <a:avLst/>
          </a:prstGeom>
        </p:spPr>
      </p:pic>
    </p:spTree>
    <p:extLst>
      <p:ext uri="{BB962C8B-B14F-4D97-AF65-F5344CB8AC3E}">
        <p14:creationId xmlns:p14="http://schemas.microsoft.com/office/powerpoint/2010/main" val="399761379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572"/>
            <a:ext cx="8763000" cy="441403"/>
          </a:xfrm>
        </p:spPr>
        <p:txBody>
          <a:bodyPr/>
          <a:lstStyle/>
          <a:p>
            <a:r>
              <a:rPr lang="en-US" dirty="0" smtClean="0"/>
              <a:t>Results Overview</a:t>
            </a:r>
            <a:endParaRPr lang="en-US" dirty="0"/>
          </a:p>
        </p:txBody>
      </p:sp>
      <p:sp>
        <p:nvSpPr>
          <p:cNvPr id="3" name="Content Placeholder 2"/>
          <p:cNvSpPr>
            <a:spLocks noGrp="1"/>
          </p:cNvSpPr>
          <p:nvPr>
            <p:ph idx="1"/>
          </p:nvPr>
        </p:nvSpPr>
        <p:spPr>
          <a:xfrm>
            <a:off x="457200" y="1295400"/>
            <a:ext cx="4800600" cy="5562600"/>
          </a:xfrm>
        </p:spPr>
        <p:txBody>
          <a:bodyPr/>
          <a:lstStyle/>
          <a:p>
            <a:r>
              <a:rPr lang="en-US" dirty="0" smtClean="0"/>
              <a:t>No huge surprises</a:t>
            </a:r>
          </a:p>
          <a:p>
            <a:r>
              <a:rPr lang="en-US" dirty="0" smtClean="0"/>
              <a:t>Everyone has something to be happy about</a:t>
            </a:r>
          </a:p>
          <a:p>
            <a:pPr marL="628650" lvl="1" indent="-342900">
              <a:buFont typeface="+mj-lt"/>
              <a:buAutoNum type="arabicPeriod"/>
            </a:pPr>
            <a:r>
              <a:rPr lang="en-US" dirty="0" smtClean="0"/>
              <a:t>Senate Republicans gain seats</a:t>
            </a:r>
          </a:p>
          <a:p>
            <a:pPr marL="628650" lvl="1" indent="-342900">
              <a:buFont typeface="+mj-lt"/>
              <a:buAutoNum type="arabicPeriod"/>
            </a:pPr>
            <a:r>
              <a:rPr lang="en-US" dirty="0" smtClean="0"/>
              <a:t>House Democrats get gavels</a:t>
            </a:r>
          </a:p>
          <a:p>
            <a:pPr marL="628650" lvl="1" indent="-342900">
              <a:buFont typeface="+mj-lt"/>
              <a:buAutoNum type="arabicPeriod"/>
            </a:pPr>
            <a:r>
              <a:rPr lang="en-US" dirty="0" smtClean="0"/>
              <a:t>While results show some vulnerability in Trump’s base, he proved he can singlehandedly make the difference in some states</a:t>
            </a:r>
          </a:p>
          <a:p>
            <a:pPr marL="328612" indent="-342900"/>
            <a:r>
              <a:rPr lang="en-US" dirty="0" smtClean="0"/>
              <a:t>State-by-state, exit polls matched closely with Trump approval and disapproval ratings</a:t>
            </a: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428" y="1295400"/>
            <a:ext cx="4058397" cy="5243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16978314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501572"/>
            <a:ext cx="8763000" cy="441403"/>
          </a:xfrm>
        </p:spPr>
        <p:txBody>
          <a:bodyPr/>
          <a:lstStyle/>
          <a:p>
            <a:pPr eaLnBrk="1" hangingPunct="1"/>
            <a:r>
              <a:rPr lang="en-US" altLang="en-US" dirty="0" smtClean="0"/>
              <a:t>Agenda</a:t>
            </a:r>
          </a:p>
        </p:txBody>
      </p:sp>
      <p:graphicFrame>
        <p:nvGraphicFramePr>
          <p:cNvPr id="22" name="Group 4"/>
          <p:cNvGraphicFramePr>
            <a:graphicFrameLocks noGrp="1"/>
          </p:cNvGraphicFramePr>
          <p:nvPr>
            <p:extLst>
              <p:ext uri="{D42A27DB-BD31-4B8C-83A1-F6EECF244321}">
                <p14:modId xmlns:p14="http://schemas.microsoft.com/office/powerpoint/2010/main" val="2366212556"/>
              </p:ext>
            </p:extLst>
          </p:nvPr>
        </p:nvGraphicFramePr>
        <p:xfrm>
          <a:off x="2743200" y="1447800"/>
          <a:ext cx="4572000" cy="4617863"/>
        </p:xfrm>
        <a:graphic>
          <a:graphicData uri="http://schemas.openxmlformats.org/drawingml/2006/table">
            <a:tbl>
              <a:tblPr/>
              <a:tblGrid>
                <a:gridCol w="4572000"/>
              </a:tblGrid>
              <a:tr h="22859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Welcome</a:t>
                      </a: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1" i="0" u="none" strike="noStrike" kern="1200" cap="none" normalizeH="0" baseline="0" dirty="0" smtClean="0">
                          <a:ln>
                            <a:noFill/>
                          </a:ln>
                          <a:solidFill>
                            <a:schemeClr val="tx1"/>
                          </a:solidFill>
                          <a:effectLst/>
                          <a:latin typeface="Georgia" charset="0"/>
                          <a:ea typeface="+mn-ea"/>
                          <a:cs typeface="+mn-cs"/>
                        </a:rPr>
                        <a:t>House Results – Democrats take over</a:t>
                      </a:r>
                    </a:p>
                  </a:txBody>
                  <a:tcPr marT="45701" marB="45701" horzOverflow="overflow">
                    <a:lnL>
                      <a:noFill/>
                    </a:lnL>
                    <a:lnR>
                      <a:noFill/>
                    </a:lnR>
                    <a:lnT>
                      <a:noFill/>
                    </a:lnT>
                    <a:lnB>
                      <a:noFill/>
                    </a:lnB>
                    <a:lnTlToBr>
                      <a:noFill/>
                    </a:lnTlToBr>
                    <a:lnBlToTr>
                      <a:noFill/>
                    </a:lnBlToTr>
                    <a:noFill/>
                  </a:tcPr>
                </a:tc>
              </a:tr>
              <a:tr h="198158">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Senate Results – Republicans hold</a:t>
                      </a:r>
                      <a:endParaRPr kumimoji="0" lang="en-US" sz="1600" b="0" i="1" u="none" strike="noStrike" kern="1200" cap="none" normalizeH="0" baseline="0" dirty="0" smtClean="0">
                        <a:ln>
                          <a:noFill/>
                        </a:ln>
                        <a:solidFill>
                          <a:schemeClr val="tx1"/>
                        </a:solidFill>
                        <a:effectLst/>
                        <a:latin typeface="Georgia" charset="0"/>
                        <a:ea typeface="+mn-ea"/>
                        <a:cs typeface="+mn-cs"/>
                      </a:endParaRPr>
                    </a:p>
                  </a:txBody>
                  <a:tcPr marT="45701" marB="45701" horzOverflow="overflow">
                    <a:lnL>
                      <a:noFill/>
                    </a:lnL>
                    <a:lnR>
                      <a:noFill/>
                    </a:lnR>
                    <a:lnT>
                      <a:noFill/>
                    </a:lnT>
                    <a:lnB>
                      <a:noFill/>
                    </a:lnB>
                    <a:lnTlToBr>
                      <a:noFill/>
                    </a:lnTlToBr>
                    <a:lnBlToTr>
                      <a:noFill/>
                    </a:lnBlToTr>
                    <a:noFill/>
                  </a:tcPr>
                </a:tc>
              </a:tr>
              <a:tr h="335242">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Governor/State Legislature Roundup</a:t>
                      </a:r>
                    </a:p>
                  </a:txBody>
                  <a:tcPr marT="45701" marB="45701" horzOverflow="overflow">
                    <a:lnL>
                      <a:noFill/>
                    </a:lnL>
                    <a:lnR>
                      <a:noFill/>
                    </a:lnR>
                    <a:lnT>
                      <a:noFill/>
                    </a:lnT>
                    <a:lnB>
                      <a:noFill/>
                    </a:lnB>
                    <a:lnTlToBr>
                      <a:noFill/>
                    </a:lnTlToBr>
                    <a:lnBlToTr>
                      <a:noFill/>
                    </a:lnBlToTr>
                    <a:noFill/>
                  </a:tcPr>
                </a:tc>
              </a:tr>
              <a:tr h="137274">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Industry-specific Considerations</a:t>
                      </a:r>
                    </a:p>
                  </a:txBody>
                  <a:tcPr marT="45701" marB="45701" horzOverflow="overflow">
                    <a:lnL>
                      <a:noFill/>
                    </a:lnL>
                    <a:lnR>
                      <a:noFill/>
                    </a:lnR>
                    <a:lnT>
                      <a:noFill/>
                    </a:lnT>
                    <a:lnB>
                      <a:noFill/>
                    </a:lnB>
                    <a:lnTlToBr>
                      <a:noFill/>
                    </a:lnTlToBr>
                    <a:lnBlToTr>
                      <a:noFill/>
                    </a:lnBlToTr>
                    <a:noFill/>
                  </a:tcPr>
                </a:tc>
              </a:tr>
              <a:tr h="137274">
                <a:tc>
                  <a:txBody>
                    <a:bodyPr/>
                    <a:lstStyle/>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Healthcare</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Financial Services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Energy</a:t>
                      </a:r>
                    </a:p>
                  </a:txBody>
                  <a:tcPr marT="45701" marB="45701" horzOverflow="overflow">
                    <a:lnL>
                      <a:noFill/>
                    </a:lnL>
                    <a:lnR>
                      <a:noFill/>
                    </a:lnR>
                    <a:lnT>
                      <a:noFill/>
                    </a:lnT>
                    <a:lnB>
                      <a:noFill/>
                    </a:lnB>
                    <a:lnTlToBr>
                      <a:noFill/>
                    </a:lnTlToBr>
                    <a:lnBlToTr>
                      <a:noFill/>
                    </a:lnBlToTr>
                    <a:noFill/>
                  </a:tcPr>
                </a:tc>
              </a:tr>
              <a:tr h="0">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Policy Spotlights</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Trade and Tariffs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Privacy and Data Security </a:t>
                      </a:r>
                    </a:p>
                    <a:p>
                      <a:pPr marL="800100" marR="0" lvl="1" indent="-342900" algn="l" defTabSz="1019175" rtl="0" eaLnBrk="1" fontAlgn="base" latinLnBrk="0" hangingPunct="1">
                        <a:lnSpc>
                          <a:spcPct val="100000"/>
                        </a:lnSpc>
                        <a:spcBef>
                          <a:spcPct val="0"/>
                        </a:spcBef>
                        <a:spcAft>
                          <a:spcPct val="50000"/>
                        </a:spcAft>
                        <a:buClr>
                          <a:schemeClr val="tx2"/>
                        </a:buClr>
                        <a:buSzTx/>
                        <a:buFont typeface="Georgia" panose="02040502050405020303" pitchFamily="18" charset="0"/>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Oversight and Investigations </a:t>
                      </a:r>
                    </a:p>
                  </a:txBody>
                  <a:tcPr marT="45701" marB="45701" horzOverflow="overflow">
                    <a:lnL>
                      <a:noFill/>
                    </a:lnL>
                    <a:lnR>
                      <a:noFill/>
                    </a:lnR>
                    <a:lnT>
                      <a:noFill/>
                    </a:lnT>
                    <a:lnB>
                      <a:noFill/>
                    </a:lnB>
                    <a:lnTlToBr>
                      <a:noFill/>
                    </a:lnTlToBr>
                    <a:lnBlToTr>
                      <a:noFill/>
                    </a:lnBlToTr>
                    <a:noFill/>
                  </a:tcPr>
                </a:tc>
              </a:tr>
              <a:tr h="442369">
                <a:tc>
                  <a:txBody>
                    <a:bodyPr/>
                    <a:lstStyle/>
                    <a:p>
                      <a:pPr marL="342900" marR="0" lvl="0" indent="-342900" algn="l" defTabSz="1019175" rtl="0" eaLnBrk="1" fontAlgn="base" latinLnBrk="0" hangingPunct="1">
                        <a:lnSpc>
                          <a:spcPct val="100000"/>
                        </a:lnSpc>
                        <a:spcBef>
                          <a:spcPct val="0"/>
                        </a:spcBef>
                        <a:spcAft>
                          <a:spcPct val="50000"/>
                        </a:spcAft>
                        <a:buClr>
                          <a:schemeClr val="tx2"/>
                        </a:buClr>
                        <a:buSzTx/>
                        <a:buFont typeface="Wingdings" panose="05000000000000000000" pitchFamily="2" charset="2"/>
                        <a:buChar char="§"/>
                        <a:tabLst/>
                        <a:defRPr/>
                      </a:pPr>
                      <a:r>
                        <a:rPr kumimoji="0" lang="en-US" sz="1600" b="0" i="0" u="none" strike="noStrike" kern="1200" cap="none" normalizeH="0" baseline="0" dirty="0" smtClean="0">
                          <a:ln>
                            <a:noFill/>
                          </a:ln>
                          <a:solidFill>
                            <a:schemeClr val="tx1"/>
                          </a:solidFill>
                          <a:effectLst/>
                          <a:latin typeface="Georgia" charset="0"/>
                          <a:ea typeface="+mn-ea"/>
                          <a:cs typeface="+mn-cs"/>
                        </a:rPr>
                        <a:t>Q&amp;A/Wrap-Up</a:t>
                      </a:r>
                    </a:p>
                  </a:txBody>
                  <a:tcPr marT="45701" marB="45701" horzOverflow="overflow">
                    <a:lnL>
                      <a:noFill/>
                    </a:lnL>
                    <a:lnR>
                      <a:noFill/>
                    </a:lnR>
                    <a:lnT>
                      <a:noFill/>
                    </a:lnT>
                    <a:lnB>
                      <a:noFill/>
                    </a:lnB>
                    <a:lnTlToBr>
                      <a:noFill/>
                    </a:lnTlToBr>
                    <a:lnBlToTr>
                      <a:noFill/>
                    </a:lnBlToTr>
                    <a:noFill/>
                  </a:tcPr>
                </a:tc>
              </a:tr>
            </a:tbl>
          </a:graphicData>
        </a:graphic>
      </p:graphicFrame>
      <p:sp>
        <p:nvSpPr>
          <p:cNvPr id="6"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263515361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1" y="1676400"/>
            <a:ext cx="7772399" cy="4190999"/>
            <a:chOff x="457201" y="2009422"/>
            <a:chExt cx="8721090" cy="464819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2009422"/>
              <a:ext cx="8721090" cy="4648199"/>
            </a:xfrm>
            <a:prstGeom prst="rect">
              <a:avLst/>
            </a:prstGeom>
          </p:spPr>
        </p:pic>
        <p:sp>
          <p:nvSpPr>
            <p:cNvPr id="5" name="Rectangle 4"/>
            <p:cNvSpPr/>
            <p:nvPr/>
          </p:nvSpPr>
          <p:spPr bwMode="auto">
            <a:xfrm>
              <a:off x="6629400" y="4800600"/>
              <a:ext cx="2548891" cy="1524000"/>
            </a:xfrm>
            <a:prstGeom prst="rect">
              <a:avLst/>
            </a:prstGeom>
            <a:solidFill>
              <a:schemeClr val="bg1"/>
            </a:solidFill>
            <a:ln>
              <a:noFill/>
            </a:ln>
            <a:effectLst/>
            <a:extLst/>
          </p:spPr>
          <p:txBody>
            <a:bodyPr lIns="182880" tIns="91440" rIns="182880" bIns="91440" rtlCol="0" anchor="ctr" anchorCtr="0">
              <a:noAutofit/>
            </a:bodyPr>
            <a:lstStyle/>
            <a:p>
              <a:pPr algn="ctr" eaLnBrk="1" hangingPunct="1">
                <a:lnSpc>
                  <a:spcPct val="125000"/>
                </a:lnSpc>
              </a:pPr>
              <a:endParaRPr lang="en-US" sz="1600" b="1" dirty="0">
                <a:solidFill>
                  <a:schemeClr val="bg1"/>
                </a:solidFill>
              </a:endParaRPr>
            </a:p>
          </p:txBody>
        </p:sp>
      </p:grpSp>
      <p:sp>
        <p:nvSpPr>
          <p:cNvPr id="2" name="Title 1"/>
          <p:cNvSpPr>
            <a:spLocks noGrp="1"/>
          </p:cNvSpPr>
          <p:nvPr>
            <p:ph type="title"/>
          </p:nvPr>
        </p:nvSpPr>
        <p:spPr>
          <a:xfrm>
            <a:off x="457527" y="479771"/>
            <a:ext cx="8762683" cy="441403"/>
          </a:xfrm>
        </p:spPr>
        <p:txBody>
          <a:bodyPr/>
          <a:lstStyle/>
          <a:p>
            <a:r>
              <a:rPr lang="en-US" dirty="0" smtClean="0">
                <a:latin typeface="+mj-lt"/>
              </a:rPr>
              <a:t>House Results – Democrats take over</a:t>
            </a:r>
            <a:endParaRPr lang="en-US" dirty="0">
              <a:latin typeface="+mj-lt"/>
            </a:endParaRPr>
          </a:p>
        </p:txBody>
      </p:sp>
      <p:sp>
        <p:nvSpPr>
          <p:cNvPr id="93" name="Text Placeholder 4"/>
          <p:cNvSpPr txBox="1">
            <a:spLocks/>
          </p:cNvSpPr>
          <p:nvPr/>
        </p:nvSpPr>
        <p:spPr bwMode="auto">
          <a:xfrm>
            <a:off x="457201" y="1066805"/>
            <a:ext cx="9144000" cy="457195"/>
          </a:xfrm>
          <a:prstGeom prst="rect">
            <a:avLst/>
          </a:prstGeom>
          <a:solidFill>
            <a:schemeClr val="bg1">
              <a:lumMod val="50000"/>
            </a:schemeClr>
          </a:solidFill>
          <a:ln>
            <a:noFill/>
          </a:ln>
          <a:extLst/>
        </p:spPr>
        <p:txBody>
          <a:bodyPr vert="horz" wrap="square" lIns="182731" tIns="0" rIns="182731" bIns="50886" numCol="1" anchor="ctr" anchorCtr="0" compatLnSpc="1">
            <a:prstTxWarp prst="textNoShape">
              <a:avLst/>
            </a:prstTxWarp>
            <a:noAutofit/>
          </a:bodyPr>
          <a:lstStyle>
            <a:lvl1pPr marL="225425" indent="-225425" algn="l" defTabSz="1019175" rtl="0" eaLnBrk="1" fontAlgn="base" hangingPunct="1">
              <a:spcBef>
                <a:spcPct val="0"/>
              </a:spcBef>
              <a:spcAft>
                <a:spcPts val="1200"/>
              </a:spcAft>
              <a:buClr>
                <a:schemeClr val="tx1"/>
              </a:buClr>
              <a:buFont typeface="Wingdings" pitchFamily="2" charset="2"/>
              <a:buChar char="§"/>
              <a:defRPr sz="2200" baseline="0">
                <a:solidFill>
                  <a:schemeClr val="tx1"/>
                </a:solidFill>
                <a:latin typeface="+mn-lt"/>
                <a:ea typeface="+mn-ea"/>
                <a:cs typeface="+mn-cs"/>
              </a:defRPr>
            </a:lvl1pPr>
            <a:lvl2pPr marL="571500" indent="-239713"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2pPr>
            <a:lvl3pPr marL="911225" indent="-225425" algn="l" defTabSz="1019175" rtl="0" eaLnBrk="1" fontAlgn="base" hangingPunct="1">
              <a:spcBef>
                <a:spcPct val="0"/>
              </a:spcBef>
              <a:spcAft>
                <a:spcPts val="1200"/>
              </a:spcAft>
              <a:buClr>
                <a:schemeClr val="tx1"/>
              </a:buClr>
              <a:buSzPct val="75000"/>
              <a:buFont typeface="Wingdings 2" panose="05020102010507070707" pitchFamily="18" charset="2"/>
              <a:buChar char=""/>
              <a:defRPr sz="2200">
                <a:solidFill>
                  <a:schemeClr val="tx1"/>
                </a:solidFill>
                <a:latin typeface="+mn-lt"/>
              </a:defRPr>
            </a:lvl3pPr>
            <a:lvl4pPr marL="1257300" indent="-228600"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4pPr>
            <a:lvl5pPr marL="1546225" indent="-174625"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5pPr>
            <a:lvl6pPr marL="17018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6pPr>
            <a:lvl7pPr marL="21590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7pPr>
            <a:lvl8pPr marL="26162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8pPr>
            <a:lvl9pPr marL="30734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9pPr>
          </a:lstStyle>
          <a:p>
            <a:pPr marL="285750" lvl="3" indent="-285750">
              <a:spcAft>
                <a:spcPts val="400"/>
              </a:spcAft>
              <a:buFont typeface="Wingdings" panose="05000000000000000000" pitchFamily="2" charset="2"/>
              <a:buChar char="§"/>
            </a:pPr>
            <a:r>
              <a:rPr lang="en-US" sz="1400" b="1" kern="0" dirty="0" smtClean="0">
                <a:solidFill>
                  <a:schemeClr val="bg1"/>
                </a:solidFill>
              </a:rPr>
              <a:t>When all votes are counted, the Democratic Party will likely pick up between 35 and 40 seats</a:t>
            </a:r>
          </a:p>
        </p:txBody>
      </p:sp>
      <p:sp>
        <p:nvSpPr>
          <p:cNvPr id="92"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
        <p:nvSpPr>
          <p:cNvPr id="4" name="TextBox 3"/>
          <p:cNvSpPr txBox="1"/>
          <p:nvPr/>
        </p:nvSpPr>
        <p:spPr>
          <a:xfrm>
            <a:off x="6972300" y="1818664"/>
            <a:ext cx="2514600" cy="4755148"/>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t>Democrats made gains in the suburbs, rural areas still strongly Republican</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smtClean="0"/>
              <a:t>Areas of concern in the Midwest: Pennsylvania, Michigan, Wisconsin, Iowa</a:t>
            </a:r>
          </a:p>
          <a:p>
            <a:endParaRPr lang="en-US" sz="1700" dirty="0" smtClean="0"/>
          </a:p>
          <a:p>
            <a:pPr marL="285750" indent="-285750">
              <a:buFont typeface="Arial" panose="020B0604020202020204" pitchFamily="34" charset="0"/>
              <a:buChar char="•"/>
            </a:pPr>
            <a:r>
              <a:rPr lang="en-US" sz="1700" dirty="0" smtClean="0"/>
              <a:t>For </a:t>
            </a:r>
            <a:r>
              <a:rPr lang="en-US" sz="1700" dirty="0"/>
              <a:t>the first time, the a</a:t>
            </a:r>
            <a:r>
              <a:rPr lang="en-US" sz="1700" dirty="0" smtClean="0"/>
              <a:t>dministration </a:t>
            </a:r>
            <a:r>
              <a:rPr lang="en-US" sz="1700" dirty="0"/>
              <a:t>will have to deal with an antagonistic </a:t>
            </a:r>
            <a:r>
              <a:rPr lang="en-US" sz="1700" dirty="0" smtClean="0"/>
              <a:t>House: gridlock </a:t>
            </a:r>
            <a:r>
              <a:rPr lang="en-US" sz="1700" dirty="0"/>
              <a:t>or opportunity?</a:t>
            </a:r>
          </a:p>
          <a:p>
            <a:pPr marL="285750" indent="-285750">
              <a:buFont typeface="Arial" panose="020B0604020202020204" pitchFamily="34" charset="0"/>
              <a:buChar char="•"/>
            </a:pPr>
            <a:endParaRPr lang="en-US" sz="1400" dirty="0"/>
          </a:p>
        </p:txBody>
      </p:sp>
      <p:pic>
        <p:nvPicPr>
          <p:cNvPr id="563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5827888"/>
            <a:ext cx="19621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7134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572"/>
            <a:ext cx="8763000" cy="441403"/>
          </a:xfrm>
        </p:spPr>
        <p:txBody>
          <a:bodyPr/>
          <a:lstStyle/>
          <a:p>
            <a:r>
              <a:rPr lang="en-US" dirty="0" smtClean="0"/>
              <a:t>Competitive House Races</a:t>
            </a:r>
            <a:endParaRPr lang="en-US" dirty="0"/>
          </a:p>
        </p:txBody>
      </p:sp>
      <p:sp>
        <p:nvSpPr>
          <p:cNvPr id="3" name="Content Placeholder 2"/>
          <p:cNvSpPr>
            <a:spLocks noGrp="1"/>
          </p:cNvSpPr>
          <p:nvPr>
            <p:ph idx="1"/>
          </p:nvPr>
        </p:nvSpPr>
        <p:spPr>
          <a:xfrm>
            <a:off x="457200" y="1066800"/>
            <a:ext cx="9144000" cy="5791200"/>
          </a:xfrm>
        </p:spPr>
        <p:txBody>
          <a:bodyPr/>
          <a:lstStyle/>
          <a:p>
            <a:pPr marL="0" indent="0">
              <a:buNone/>
            </a:pPr>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endParaRPr lang="en-US" dirty="0"/>
          </a:p>
        </p:txBody>
      </p:sp>
      <p:sp>
        <p:nvSpPr>
          <p:cNvPr id="4" name="Footer Placeholder 3"/>
          <p:cNvSpPr>
            <a:spLocks noGrp="1"/>
          </p:cNvSpPr>
          <p:nvPr>
            <p:ph type="ftr" sz="quarter" idx="10"/>
          </p:nvPr>
        </p:nvSpPr>
        <p:spPr>
          <a:xfrm>
            <a:off x="457200" y="7086600"/>
            <a:ext cx="6705600" cy="228600"/>
          </a:xfrm>
        </p:spPr>
        <p:txBody>
          <a:bodyPr/>
          <a:lstStyle/>
          <a:p>
            <a:r>
              <a:rPr lang="en-US" dirty="0"/>
              <a:t>The Midterm Elections: How They May Impact Your Business in 2018 and Beyond | </a:t>
            </a:r>
            <a:r>
              <a:rPr lang="en-US" dirty="0" err="1"/>
              <a:t>Manatt</a:t>
            </a:r>
            <a:r>
              <a:rPr lang="en-US" dirty="0"/>
              <a:t>, Phelps &amp; Phillips, LLP</a:t>
            </a:r>
          </a:p>
        </p:txBody>
      </p:sp>
      <p:graphicFrame>
        <p:nvGraphicFramePr>
          <p:cNvPr id="6" name="Table 5"/>
          <p:cNvGraphicFramePr>
            <a:graphicFrameLocks noGrp="1"/>
          </p:cNvGraphicFramePr>
          <p:nvPr>
            <p:extLst>
              <p:ext uri="{D42A27DB-BD31-4B8C-83A1-F6EECF244321}">
                <p14:modId xmlns:p14="http://schemas.microsoft.com/office/powerpoint/2010/main" val="3672572354"/>
              </p:ext>
            </p:extLst>
          </p:nvPr>
        </p:nvGraphicFramePr>
        <p:xfrm>
          <a:off x="762000" y="997321"/>
          <a:ext cx="9127176" cy="5721350"/>
        </p:xfrm>
        <a:graphic>
          <a:graphicData uri="http://schemas.openxmlformats.org/drawingml/2006/table">
            <a:tbl>
              <a:tblPr>
                <a:tableStyleId>{5C22544A-7EE6-4342-B048-85BDC9FD1C3A}</a:tableStyleId>
              </a:tblPr>
              <a:tblGrid>
                <a:gridCol w="1712670"/>
                <a:gridCol w="1462552"/>
                <a:gridCol w="1797456"/>
                <a:gridCol w="2225335"/>
                <a:gridCol w="1929163"/>
              </a:tblGrid>
              <a:tr h="185420">
                <a:tc>
                  <a:txBody>
                    <a:bodyPr/>
                    <a:lstStyle/>
                    <a:p>
                      <a:pPr algn="l" fontAlgn="b"/>
                      <a:r>
                        <a:rPr lang="en-US" sz="1100" b="1" u="none" strike="noStrike" dirty="0">
                          <a:solidFill>
                            <a:srgbClr val="0070C0"/>
                          </a:solidFill>
                          <a:effectLst/>
                        </a:rPr>
                        <a:t>Likely </a:t>
                      </a:r>
                      <a:r>
                        <a:rPr lang="en-US" sz="1100" b="1" u="none" strike="noStrike" dirty="0" smtClean="0">
                          <a:solidFill>
                            <a:srgbClr val="0070C0"/>
                          </a:solidFill>
                          <a:effectLst/>
                        </a:rPr>
                        <a:t>Dem</a:t>
                      </a:r>
                    </a:p>
                    <a:p>
                      <a:pPr algn="l" fontAlgn="b"/>
                      <a:endParaRPr lang="en-US" sz="11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100" b="1" u="none" strike="noStrike" dirty="0">
                          <a:solidFill>
                            <a:srgbClr val="0070C0"/>
                          </a:solidFill>
                          <a:effectLst/>
                        </a:rPr>
                        <a:t>Lean </a:t>
                      </a:r>
                      <a:r>
                        <a:rPr lang="en-US" sz="1100" b="1" u="none" strike="noStrike" dirty="0" smtClean="0">
                          <a:solidFill>
                            <a:srgbClr val="0070C0"/>
                          </a:solidFill>
                          <a:effectLst/>
                        </a:rPr>
                        <a:t>Dem</a:t>
                      </a:r>
                    </a:p>
                    <a:p>
                      <a:pPr algn="l" fontAlgn="b"/>
                      <a:endParaRPr lang="en-US" sz="11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100" b="1" u="none" strike="noStrike" dirty="0">
                          <a:effectLst/>
                        </a:rPr>
                        <a:t>Toss </a:t>
                      </a:r>
                      <a:r>
                        <a:rPr lang="en-US" sz="1100" b="1" u="none" strike="noStrike" dirty="0" smtClean="0">
                          <a:effectLst/>
                        </a:rPr>
                        <a:t>Up</a:t>
                      </a:r>
                    </a:p>
                    <a:p>
                      <a:pPr algn="l" fontAlgn="b"/>
                      <a:endParaRPr lang="en-US" sz="1100" b="1"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100" b="1" u="none" strike="noStrike" dirty="0">
                          <a:solidFill>
                            <a:srgbClr val="D52B1E"/>
                          </a:solidFill>
                          <a:effectLst/>
                        </a:rPr>
                        <a:t>Lean </a:t>
                      </a:r>
                      <a:r>
                        <a:rPr lang="en-US" sz="1100" b="1" u="none" strike="noStrike" dirty="0" smtClean="0">
                          <a:solidFill>
                            <a:srgbClr val="D52B1E"/>
                          </a:solidFill>
                          <a:effectLst/>
                        </a:rPr>
                        <a:t>Rep</a:t>
                      </a:r>
                    </a:p>
                    <a:p>
                      <a:pPr algn="l" fontAlgn="b"/>
                      <a:endParaRPr lang="en-US" sz="1100" b="1" i="0" u="none" strike="noStrike" dirty="0">
                        <a:solidFill>
                          <a:srgbClr val="D52B1E"/>
                        </a:solidFill>
                        <a:effectLst/>
                        <a:latin typeface="Calibri"/>
                      </a:endParaRPr>
                    </a:p>
                  </a:txBody>
                  <a:tcPr marL="8890" marR="8890" marT="8890" marB="0" anchor="b">
                    <a:solidFill>
                      <a:schemeClr val="bg1"/>
                    </a:solidFill>
                  </a:tcPr>
                </a:tc>
                <a:tc>
                  <a:txBody>
                    <a:bodyPr/>
                    <a:lstStyle/>
                    <a:p>
                      <a:pPr algn="l" fontAlgn="b"/>
                      <a:r>
                        <a:rPr lang="en-US" sz="1100" b="1" u="none" strike="noStrike" dirty="0">
                          <a:solidFill>
                            <a:srgbClr val="D52B1E"/>
                          </a:solidFill>
                          <a:effectLst/>
                        </a:rPr>
                        <a:t>Likely </a:t>
                      </a:r>
                      <a:r>
                        <a:rPr lang="en-US" sz="1100" b="1" u="none" strike="noStrike" dirty="0" smtClean="0">
                          <a:solidFill>
                            <a:srgbClr val="D52B1E"/>
                          </a:solidFill>
                          <a:effectLst/>
                        </a:rPr>
                        <a:t>Rep</a:t>
                      </a:r>
                    </a:p>
                    <a:p>
                      <a:pPr algn="l" fontAlgn="b"/>
                      <a:endParaRPr lang="en-US" sz="1100" b="1" i="0" u="none" strike="noStrike" dirty="0">
                        <a:solidFill>
                          <a:srgbClr val="D52B1E"/>
                        </a:solidFill>
                        <a:effectLst/>
                        <a:latin typeface="Calibri"/>
                      </a:endParaRPr>
                    </a:p>
                  </a:txBody>
                  <a:tcPr marL="8890" marR="8890" marT="8890" marB="0" anchor="b">
                    <a:solidFill>
                      <a:schemeClr val="bg1"/>
                    </a:solidFill>
                  </a:tcPr>
                </a:tc>
              </a:tr>
              <a:tr h="185420">
                <a:tc>
                  <a:txBody>
                    <a:bodyPr/>
                    <a:lstStyle/>
                    <a:p>
                      <a:pPr algn="l" fontAlgn="b"/>
                      <a:r>
                        <a:rPr lang="en-US" sz="1000" u="none" strike="noStrike" dirty="0">
                          <a:effectLst/>
                        </a:rPr>
                        <a:t>AZ-01 </a:t>
                      </a:r>
                      <a:r>
                        <a:rPr lang="en-US" sz="1000" u="none" strike="noStrike" dirty="0" err="1">
                          <a:effectLst/>
                        </a:rPr>
                        <a:t>O'Halleran</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AZ-02 Open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smtClean="0">
                          <a:effectLst/>
                        </a:rPr>
                        <a:t>*CA-10 Denham</a:t>
                      </a:r>
                      <a:endParaRPr lang="en-US" sz="1000" b="0" i="0" u="none" strike="noStrike" dirty="0">
                        <a:solidFill>
                          <a:srgbClr val="FF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AK-AL Young</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AR-02 Hill</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u="none" strike="noStrike">
                          <a:effectLst/>
                        </a:rPr>
                        <a:t>CA-07 Bera</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CA-49 Open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CA-25 Knight</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CA-50 Hunter</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AZ-06 </a:t>
                      </a:r>
                      <a:r>
                        <a:rPr lang="en-US" sz="1000" u="none" strike="noStrike" dirty="0" err="1">
                          <a:effectLst/>
                        </a:rPr>
                        <a:t>Schweikert</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u="none" strike="noStrike" dirty="0">
                          <a:effectLst/>
                        </a:rPr>
                        <a:t>CA-16 Costa</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CO-06 Coffman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smtClean="0">
                          <a:effectLst/>
                        </a:rPr>
                        <a:t>*CA-39 Open</a:t>
                      </a:r>
                      <a:endParaRPr lang="en-US" sz="1000" b="0" i="0" u="none" strike="noStrike" dirty="0">
                        <a:solidFill>
                          <a:srgbClr val="FF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FL-06 Open</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AZ-08 </a:t>
                      </a:r>
                      <a:r>
                        <a:rPr lang="en-US" sz="1000" u="none" strike="noStrike" dirty="0" err="1">
                          <a:effectLst/>
                        </a:rPr>
                        <a:t>Lesko</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u="none" strike="noStrike">
                          <a:effectLst/>
                        </a:rPr>
                        <a:t>FL-07 Murphy</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FL-27 Open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smtClean="0">
                          <a:effectLst/>
                        </a:rPr>
                        <a:t>*CA-45 Walters</a:t>
                      </a:r>
                      <a:endParaRPr lang="en-US" sz="1000" b="0" i="0" u="none" strike="noStrike" dirty="0">
                        <a:solidFill>
                          <a:srgbClr val="FF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FL-16 Buchanan</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CA-01 </a:t>
                      </a:r>
                      <a:r>
                        <a:rPr lang="en-US" sz="1000" u="none" strike="noStrike" dirty="0" err="1">
                          <a:effectLst/>
                        </a:rPr>
                        <a:t>LaMalfa</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u="none" strike="noStrike">
                          <a:effectLst/>
                        </a:rPr>
                        <a:t>MN-07 Peterson</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IA-01 Blum</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CA-48 Rohrabacher</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FL-18 Mast</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CA-04 McClintock</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u="none" strike="noStrike" dirty="0">
                          <a:effectLst/>
                        </a:rPr>
                        <a:t>NH-01 Open</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IL-06 </a:t>
                      </a:r>
                      <a:r>
                        <a:rPr lang="en-US" sz="1000" b="1" u="none" strike="noStrike" dirty="0" err="1">
                          <a:solidFill>
                            <a:srgbClr val="0070C0"/>
                          </a:solidFill>
                          <a:effectLst/>
                        </a:rPr>
                        <a:t>Roskam</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FL-15 Open</a:t>
                      </a:r>
                      <a:endParaRPr lang="en-US" sz="1000" b="0" i="0" u="none" strike="noStrike" dirty="0">
                        <a:solidFill>
                          <a:srgbClr val="FF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GA-06 Handel</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CA-21 </a:t>
                      </a:r>
                      <a:r>
                        <a:rPr lang="en-US" sz="1000" u="none" strike="noStrike" dirty="0" err="1">
                          <a:effectLst/>
                        </a:rPr>
                        <a:t>Valadao</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b="1" u="none" strike="noStrike" dirty="0">
                          <a:solidFill>
                            <a:srgbClr val="0070C0"/>
                          </a:solidFill>
                          <a:effectLst/>
                        </a:rPr>
                        <a:t>NJ-02 Open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KS-03 Yoder</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FL-26 </a:t>
                      </a:r>
                      <a:r>
                        <a:rPr lang="en-US" sz="1000" b="1" u="none" strike="noStrike" dirty="0" err="1">
                          <a:solidFill>
                            <a:srgbClr val="0070C0"/>
                          </a:solidFill>
                          <a:effectLst/>
                        </a:rPr>
                        <a:t>Curbelo</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smtClean="0">
                          <a:effectLst/>
                        </a:rPr>
                        <a:t>*GA-07 Woodall</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CA-22 Nunes</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u="none" strike="noStrike">
                          <a:effectLst/>
                        </a:rPr>
                        <a:t>NJ-05 Gottheimer</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MI-11 Open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IA-03 Young</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IA-04 King</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CO-03 Tipton</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b="1" u="none" strike="noStrike" dirty="0">
                          <a:solidFill>
                            <a:srgbClr val="0070C0"/>
                          </a:solidFill>
                          <a:effectLst/>
                        </a:rPr>
                        <a:t>PA-05 Vacant</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MN-02 Lewis</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IL-14 </a:t>
                      </a:r>
                      <a:r>
                        <a:rPr lang="en-US" sz="1000" b="1" u="none" strike="noStrike" dirty="0" err="1">
                          <a:solidFill>
                            <a:srgbClr val="0070C0"/>
                          </a:solidFill>
                          <a:effectLst/>
                        </a:rPr>
                        <a:t>Hultgren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IL-12 Bost</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FL-25 Diaz-Balart</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b="1" u="none" strike="noStrike" dirty="0">
                          <a:solidFill>
                            <a:srgbClr val="0070C0"/>
                          </a:solidFill>
                          <a:effectLst/>
                        </a:rPr>
                        <a:t>PA-06 Open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MN-03 Paulsen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KS-02 Open</a:t>
                      </a:r>
                      <a:endParaRPr lang="en-US" sz="1000" b="0" i="0" u="none" strike="noStrike" dirty="0">
                        <a:solidFill>
                          <a:srgbClr val="FF0000"/>
                        </a:solidFill>
                        <a:effectLst/>
                        <a:latin typeface="Calibri"/>
                      </a:endParaRPr>
                    </a:p>
                  </a:txBody>
                  <a:tcPr marL="8890" marR="8890" marT="8890" marB="0" anchor="b">
                    <a:solidFill>
                      <a:schemeClr val="bg1"/>
                    </a:solidFill>
                  </a:tcPr>
                </a:tc>
                <a:tc>
                  <a:txBody>
                    <a:bodyPr/>
                    <a:lstStyle/>
                    <a:p>
                      <a:pPr algn="l" fontAlgn="b"/>
                      <a:r>
                        <a:rPr lang="en-US" sz="1000" b="0" u="none" strike="noStrike" dirty="0">
                          <a:solidFill>
                            <a:schemeClr val="tx1"/>
                          </a:solidFill>
                          <a:effectLst/>
                        </a:rPr>
                        <a:t>IL-13 Davis</a:t>
                      </a:r>
                      <a:endParaRPr lang="en-US" sz="1000" b="0" i="0" u="none" strike="noStrike" dirty="0">
                        <a:solidFill>
                          <a:schemeClr val="tx1"/>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IN-02 Walorski</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u="none" strike="noStrike">
                          <a:effectLst/>
                        </a:rPr>
                        <a:t>PA-08 Cartwright</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NJ-11 Open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KY-06 Barr</a:t>
                      </a:r>
                      <a:endParaRPr lang="en-US" sz="1000" b="0" i="0" u="none" strike="noStrike" dirty="0">
                        <a:solidFill>
                          <a:srgbClr val="FF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FF0000"/>
                          </a:solidFill>
                          <a:effectLst/>
                        </a:rPr>
                        <a:t>MN-08 Open</a:t>
                      </a:r>
                      <a:endParaRPr lang="en-US" sz="1000" b="1" i="0" u="none" strike="noStrike" dirty="0">
                        <a:solidFill>
                          <a:srgbClr val="FF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MI-01 Bergman</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b="1" u="none" strike="noStrike" dirty="0">
                          <a:solidFill>
                            <a:srgbClr val="0070C0"/>
                          </a:solidFill>
                          <a:effectLst/>
                        </a:rPr>
                        <a:t>PA-17 </a:t>
                      </a:r>
                      <a:r>
                        <a:rPr lang="en-US" sz="1000" b="1" u="none" strike="noStrike" dirty="0" err="1">
                          <a:solidFill>
                            <a:srgbClr val="0070C0"/>
                          </a:solidFill>
                          <a:effectLst/>
                        </a:rPr>
                        <a:t>Rothfus</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NV-03 Open</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0" u="none" strike="noStrike" dirty="0" smtClean="0">
                          <a:solidFill>
                            <a:schemeClr val="tx1"/>
                          </a:solidFill>
                          <a:effectLst/>
                        </a:rPr>
                        <a:t>*ME-02 </a:t>
                      </a:r>
                      <a:r>
                        <a:rPr lang="en-US" sz="1000" b="0" u="none" strike="noStrike" dirty="0" err="1" smtClean="0">
                          <a:solidFill>
                            <a:schemeClr val="tx1"/>
                          </a:solidFill>
                          <a:effectLst/>
                        </a:rPr>
                        <a:t>Poliquin</a:t>
                      </a:r>
                      <a:endParaRPr lang="en-US" sz="1000" b="0" i="0" u="none" strike="noStrike" dirty="0">
                        <a:solidFill>
                          <a:schemeClr val="tx1"/>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MO-02 Wagner</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MI-03 Amash</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NV-04 Open</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MI-08 Bishop</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MT-AL Gianforte</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MI-06 Upton</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PA-07 Vacant</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FF0000"/>
                          </a:solidFill>
                          <a:effectLst/>
                        </a:rPr>
                        <a:t>MN-01 Open</a:t>
                      </a:r>
                      <a:endParaRPr lang="en-US" sz="1000" b="1" i="0" u="none" strike="noStrike" dirty="0">
                        <a:solidFill>
                          <a:srgbClr val="FF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NC-02 Holding</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MI-07 Walberg</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VA-10 Comstock</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smtClean="0">
                          <a:effectLst/>
                        </a:rPr>
                        <a:t>*NC-09 Open</a:t>
                      </a:r>
                      <a:endParaRPr lang="en-US" sz="1000" b="0" i="0" u="none" strike="noStrike" dirty="0">
                        <a:solidFill>
                          <a:srgbClr val="FF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NE-02 Bacon</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NC-08 Hudson</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NC-13 Budd</a:t>
                      </a:r>
                      <a:endParaRPr lang="en-US" sz="1000" b="0" i="0" u="none" strike="noStrike" dirty="0">
                        <a:solidFill>
                          <a:srgbClr val="FF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NY-11 Donovan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NY-01 Zeldin</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NJ-03 MacArthur</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NY-24 </a:t>
                      </a:r>
                      <a:r>
                        <a:rPr lang="en-US" sz="1000" u="none" strike="noStrike" dirty="0" err="1">
                          <a:effectLst/>
                        </a:rPr>
                        <a:t>Katko</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NY-02 King</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r>
                        <a:rPr lang="en-US" sz="1000" b="0" i="0" u="none" strike="noStrike" dirty="0" smtClean="0">
                          <a:solidFill>
                            <a:srgbClr val="000000"/>
                          </a:solidFill>
                          <a:effectLst/>
                          <a:latin typeface="Calibri"/>
                        </a:rPr>
                        <a:t>Not yet called*</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NJ-07 Lance</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NY-27 Collins</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NY-21 Stefanik</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NM-02 Open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OH-01 Chabot</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NY-23 Reed</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NY-19 Faso</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PA-10 Perry</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OH-10 Turner</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NY-22 </a:t>
                      </a:r>
                      <a:r>
                        <a:rPr lang="en-US" sz="1000" b="1" u="none" strike="noStrike" dirty="0" err="1">
                          <a:solidFill>
                            <a:srgbClr val="0070C0"/>
                          </a:solidFill>
                          <a:effectLst/>
                        </a:rPr>
                        <a:t>Tenney</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PA-16 Kelly</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OH-14 Joyce</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OH-12 Balderson</a:t>
                      </a:r>
                      <a:endParaRPr lang="en-US" sz="1000" b="0" i="0" u="none" strike="noStrike">
                        <a:solidFill>
                          <a:srgbClr val="FF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SC-01 Open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OK-05 Russell</a:t>
                      </a:r>
                      <a:endParaRPr lang="en-US" sz="1000" b="1" i="0" u="none" strike="noStrike" dirty="0">
                        <a:solidFill>
                          <a:srgbClr val="0070C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PA-01 Fitzpatrick</a:t>
                      </a:r>
                      <a:endParaRPr lang="en-US" sz="1000" b="0" i="0" u="none" strike="noStrike" dirty="0">
                        <a:solidFill>
                          <a:srgbClr val="FF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TX-22 Olson</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FF0000"/>
                          </a:solidFill>
                          <a:effectLst/>
                        </a:rPr>
                        <a:t>PA-14 Open</a:t>
                      </a:r>
                      <a:endParaRPr lang="en-US" sz="1000" b="1" i="0" u="none" strike="noStrike" dirty="0">
                        <a:solidFill>
                          <a:srgbClr val="FF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TX-07 Culberson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smtClean="0">
                          <a:effectLst/>
                        </a:rPr>
                        <a:t>*TX-23 </a:t>
                      </a:r>
                      <a:r>
                        <a:rPr lang="en-US" sz="1000" u="none" strike="noStrike" dirty="0" err="1" smtClean="0">
                          <a:effectLst/>
                        </a:rPr>
                        <a:t>Hurd</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TX-02 Open</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TX-32 Sessions</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VA-05 Open</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TX-21 Open</a:t>
                      </a:r>
                      <a:endParaRPr lang="en-US" sz="1000" b="0" i="0" u="none" strike="noStrike">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UT-04 Love</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WA-03 Herrera Beutler</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TX-24 </a:t>
                      </a:r>
                      <a:r>
                        <a:rPr lang="en-US" sz="1000" u="none" strike="noStrike" dirty="0" err="1">
                          <a:effectLst/>
                        </a:rPr>
                        <a:t>Marchant</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VA-02 Taylor</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WA-05 </a:t>
                      </a:r>
                      <a:r>
                        <a:rPr lang="en-US" sz="1000" u="none" strike="noStrike" dirty="0" err="1">
                          <a:effectLst/>
                        </a:rPr>
                        <a:t>McMorris</a:t>
                      </a:r>
                      <a:r>
                        <a:rPr lang="en-US" sz="1000" u="none" strike="noStrike" dirty="0">
                          <a:effectLst/>
                        </a:rPr>
                        <a:t> Rodgers</a:t>
                      </a:r>
                      <a:endParaRPr lang="en-US" sz="1000" b="0" i="0" u="none" strike="noStrike" dirty="0">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TX-31 Carter</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VA-07 Brat</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WI-01 Open</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u="none" strike="noStrike" dirty="0">
                          <a:effectLst/>
                        </a:rPr>
                        <a:t>WI-06 </a:t>
                      </a:r>
                      <a:r>
                        <a:rPr lang="en-US" sz="1000" u="none" strike="noStrike" dirty="0" err="1">
                          <a:effectLst/>
                        </a:rPr>
                        <a:t>Grothman</a:t>
                      </a:r>
                      <a:endParaRPr lang="en-US" sz="1000" b="0" i="0" u="none" strike="noStrike" dirty="0">
                        <a:solidFill>
                          <a:srgbClr val="000000"/>
                        </a:solidFill>
                        <a:effectLst/>
                        <a:latin typeface="Calibri"/>
                      </a:endParaRPr>
                    </a:p>
                  </a:txBody>
                  <a:tcPr marL="8890" marR="8890" marT="8890" marB="0" anchor="b">
                    <a:solidFill>
                      <a:schemeClr val="bg1"/>
                    </a:solidFill>
                  </a:tcPr>
                </a:tc>
              </a:tr>
              <a:tr h="185420">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r>
                        <a:rPr lang="en-US" sz="1000" b="1" u="none" strike="noStrike" dirty="0">
                          <a:solidFill>
                            <a:srgbClr val="0070C0"/>
                          </a:solidFill>
                          <a:effectLst/>
                        </a:rPr>
                        <a:t>WA-08 Open</a:t>
                      </a:r>
                      <a:endParaRPr lang="en-US" sz="1000" b="1" i="0" u="none" strike="noStrike" dirty="0">
                        <a:solidFill>
                          <a:srgbClr val="0070C0"/>
                        </a:solidFill>
                        <a:effectLst/>
                        <a:latin typeface="Calibri"/>
                      </a:endParaRPr>
                    </a:p>
                  </a:txBody>
                  <a:tcPr marL="8890" marR="8890" marT="8890" marB="0" anchor="b">
                    <a:solidFill>
                      <a:schemeClr val="bg1"/>
                    </a:solidFill>
                  </a:tcPr>
                </a:tc>
                <a:tc>
                  <a:txBody>
                    <a:bodyPr/>
                    <a:lstStyle/>
                    <a:p>
                      <a:pPr algn="l" fontAlgn="b"/>
                      <a:r>
                        <a:rPr lang="en-US" sz="1000" u="none" strike="noStrike">
                          <a:effectLst/>
                        </a:rPr>
                        <a:t>WV-03 Open</a:t>
                      </a:r>
                      <a:endParaRPr lang="en-US" sz="1000" b="0" i="0" u="none" strike="noStrike">
                        <a:solidFill>
                          <a:srgbClr val="000000"/>
                        </a:solidFill>
                        <a:effectLst/>
                        <a:latin typeface="Calibri"/>
                      </a:endParaRPr>
                    </a:p>
                  </a:txBody>
                  <a:tcPr marL="8890" marR="8890" marT="88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890" marR="8890" marT="8890" marB="0" anchor="b">
                    <a:solidFill>
                      <a:schemeClr val="bg1"/>
                    </a:solidFill>
                  </a:tcPr>
                </a:tc>
              </a:tr>
            </a:tbl>
          </a:graphicData>
        </a:graphic>
      </p:graphicFrame>
      <p:sp>
        <p:nvSpPr>
          <p:cNvPr id="7" name="TextBox 6"/>
          <p:cNvSpPr txBox="1"/>
          <p:nvPr/>
        </p:nvSpPr>
        <p:spPr>
          <a:xfrm>
            <a:off x="474023" y="6621703"/>
            <a:ext cx="2590800" cy="246221"/>
          </a:xfrm>
          <a:prstGeom prst="rect">
            <a:avLst/>
          </a:prstGeom>
          <a:noFill/>
        </p:spPr>
        <p:txBody>
          <a:bodyPr wrap="square" rtlCol="0">
            <a:spAutoFit/>
          </a:bodyPr>
          <a:lstStyle/>
          <a:p>
            <a:r>
              <a:rPr lang="en-US" sz="1000" dirty="0" smtClean="0"/>
              <a:t>Race Ratings from Cook Political Report</a:t>
            </a:r>
            <a:endParaRPr lang="en-US" sz="1000" dirty="0"/>
          </a:p>
        </p:txBody>
      </p:sp>
      <p:sp>
        <p:nvSpPr>
          <p:cNvPr id="9" name="TextBox 8"/>
          <p:cNvSpPr txBox="1"/>
          <p:nvPr/>
        </p:nvSpPr>
        <p:spPr>
          <a:xfrm>
            <a:off x="510712" y="5486400"/>
            <a:ext cx="1905000" cy="938719"/>
          </a:xfrm>
          <a:prstGeom prst="rect">
            <a:avLst/>
          </a:prstGeom>
          <a:noFill/>
          <a:ln w="57150">
            <a:solidFill>
              <a:schemeClr val="accent1"/>
            </a:solidFill>
          </a:ln>
        </p:spPr>
        <p:txBody>
          <a:bodyPr wrap="square" rtlCol="0">
            <a:spAutoFit/>
          </a:bodyPr>
          <a:lstStyle/>
          <a:p>
            <a:r>
              <a:rPr lang="en-US" sz="1100" b="1" dirty="0" smtClean="0">
                <a:solidFill>
                  <a:srgbClr val="0070C0"/>
                </a:solidFill>
              </a:rPr>
              <a:t>Democratic Pickup</a:t>
            </a:r>
          </a:p>
          <a:p>
            <a:endParaRPr lang="en-US" sz="1100" b="1" dirty="0">
              <a:solidFill>
                <a:srgbClr val="0070C0"/>
              </a:solidFill>
            </a:endParaRPr>
          </a:p>
          <a:p>
            <a:r>
              <a:rPr lang="en-US" sz="1100" b="1" dirty="0" smtClean="0">
                <a:solidFill>
                  <a:srgbClr val="FF0000"/>
                </a:solidFill>
              </a:rPr>
              <a:t>Republican Pickup</a:t>
            </a:r>
          </a:p>
          <a:p>
            <a:endParaRPr lang="en-US" sz="1100" b="1" dirty="0">
              <a:solidFill>
                <a:srgbClr val="FF0000"/>
              </a:solidFill>
            </a:endParaRPr>
          </a:p>
          <a:p>
            <a:r>
              <a:rPr lang="en-US" sz="1100" dirty="0" smtClean="0"/>
              <a:t>No Change</a:t>
            </a:r>
            <a:endParaRPr lang="en-US" sz="1100" dirty="0"/>
          </a:p>
        </p:txBody>
      </p:sp>
      <p:sp>
        <p:nvSpPr>
          <p:cNvPr id="5" name="5-Point Star 4"/>
          <p:cNvSpPr/>
          <p:nvPr/>
        </p:nvSpPr>
        <p:spPr bwMode="auto">
          <a:xfrm>
            <a:off x="5486400" y="5239456"/>
            <a:ext cx="244012" cy="228600"/>
          </a:xfrm>
          <a:prstGeom prst="star5">
            <a:avLst/>
          </a:prstGeom>
          <a:solidFill>
            <a:schemeClr val="accent1"/>
          </a:solidFill>
          <a:ln>
            <a:noFill/>
          </a:ln>
          <a:effectLst/>
          <a:extLst/>
        </p:spPr>
        <p:txBody>
          <a:bodyPr lIns="182880" tIns="91440" rIns="182880" bIns="91440" rtlCol="0" anchor="ctr" anchorCtr="0">
            <a:noAutofit/>
          </a:bodyPr>
          <a:lstStyle/>
          <a:p>
            <a:pPr algn="ctr" eaLnBrk="1" hangingPunct="1">
              <a:lnSpc>
                <a:spcPct val="125000"/>
              </a:lnSpc>
            </a:pPr>
            <a:endParaRPr lang="en-US" sz="1600" b="1" dirty="0">
              <a:solidFill>
                <a:schemeClr val="bg1"/>
              </a:solidFill>
            </a:endParaRPr>
          </a:p>
        </p:txBody>
      </p:sp>
      <p:sp>
        <p:nvSpPr>
          <p:cNvPr id="10" name="5-Point Star 9"/>
          <p:cNvSpPr/>
          <p:nvPr/>
        </p:nvSpPr>
        <p:spPr bwMode="auto">
          <a:xfrm>
            <a:off x="7696200" y="5239456"/>
            <a:ext cx="244012" cy="228600"/>
          </a:xfrm>
          <a:prstGeom prst="star5">
            <a:avLst/>
          </a:prstGeom>
          <a:solidFill>
            <a:schemeClr val="accent1"/>
          </a:solidFill>
          <a:ln>
            <a:noFill/>
          </a:ln>
          <a:effectLst/>
          <a:extLst/>
        </p:spPr>
        <p:txBody>
          <a:bodyPr lIns="182880" tIns="91440" rIns="182880" bIns="91440" rtlCol="0" anchor="ctr" anchorCtr="0">
            <a:noAutofit/>
          </a:bodyPr>
          <a:lstStyle/>
          <a:p>
            <a:pPr algn="ctr" eaLnBrk="1" hangingPunct="1">
              <a:lnSpc>
                <a:spcPct val="125000"/>
              </a:lnSpc>
            </a:pPr>
            <a:endParaRPr lang="en-US" sz="1600" b="1" dirty="0">
              <a:solidFill>
                <a:schemeClr val="bg1"/>
              </a:solidFill>
            </a:endParaRPr>
          </a:p>
        </p:txBody>
      </p:sp>
      <p:sp>
        <p:nvSpPr>
          <p:cNvPr id="11" name="5-Point Star 10"/>
          <p:cNvSpPr/>
          <p:nvPr/>
        </p:nvSpPr>
        <p:spPr bwMode="auto">
          <a:xfrm>
            <a:off x="5498349" y="4114800"/>
            <a:ext cx="244012" cy="228600"/>
          </a:xfrm>
          <a:prstGeom prst="star5">
            <a:avLst/>
          </a:prstGeom>
          <a:solidFill>
            <a:schemeClr val="accent1"/>
          </a:solidFill>
          <a:ln>
            <a:noFill/>
          </a:ln>
          <a:effectLst/>
          <a:extLst/>
        </p:spPr>
        <p:txBody>
          <a:bodyPr lIns="182880" tIns="91440" rIns="182880" bIns="91440" rtlCol="0" anchor="ctr" anchorCtr="0">
            <a:noAutofit/>
          </a:bodyPr>
          <a:lstStyle/>
          <a:p>
            <a:pPr algn="ctr" eaLnBrk="1" hangingPunct="1">
              <a:lnSpc>
                <a:spcPct val="125000"/>
              </a:lnSpc>
            </a:pPr>
            <a:endParaRPr lang="en-US" sz="1600" b="1" dirty="0">
              <a:solidFill>
                <a:schemeClr val="bg1"/>
              </a:solidFill>
            </a:endParaRPr>
          </a:p>
        </p:txBody>
      </p:sp>
    </p:spTree>
    <p:extLst>
      <p:ext uri="{BB962C8B-B14F-4D97-AF65-F5344CB8AC3E}">
        <p14:creationId xmlns:p14="http://schemas.microsoft.com/office/powerpoint/2010/main" val="66364162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501572"/>
            <a:ext cx="8763000" cy="441403"/>
          </a:xfrm>
        </p:spPr>
        <p:txBody>
          <a:bodyPr/>
          <a:lstStyle/>
          <a:p>
            <a:r>
              <a:rPr lang="en-US" dirty="0" smtClean="0"/>
              <a:t>House Results</a:t>
            </a:r>
            <a:endParaRPr lang="en-US" dirty="0"/>
          </a:p>
        </p:txBody>
      </p:sp>
      <p:sp>
        <p:nvSpPr>
          <p:cNvPr id="19" name="Content Placeholder 1"/>
          <p:cNvSpPr txBox="1">
            <a:spLocks/>
          </p:cNvSpPr>
          <p:nvPr/>
        </p:nvSpPr>
        <p:spPr bwMode="auto">
          <a:xfrm>
            <a:off x="45720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0" rIns="101854" bIns="50927" numCol="1" anchor="t" anchorCtr="0" compatLnSpc="1">
            <a:prstTxWarp prst="textNoShape">
              <a:avLst/>
            </a:prstTxWarp>
          </a:bodyPr>
          <a:lstStyle>
            <a:lvl1pPr marL="171450" indent="-171450" algn="l" defTabSz="1019175" rtl="0" eaLnBrk="1" fontAlgn="base" hangingPunct="1">
              <a:spcBef>
                <a:spcPct val="0"/>
              </a:spcBef>
              <a:spcAft>
                <a:spcPts val="1200"/>
              </a:spcAft>
              <a:buClr>
                <a:schemeClr val="tx2"/>
              </a:buClr>
              <a:buFont typeface="Wingdings" pitchFamily="2" charset="2"/>
              <a:buChar char="§"/>
              <a:defRPr sz="2000">
                <a:solidFill>
                  <a:schemeClr val="tx1"/>
                </a:solidFill>
                <a:latin typeface="+mn-lt"/>
                <a:ea typeface="+mn-ea"/>
                <a:cs typeface="+mn-cs"/>
              </a:defRPr>
            </a:lvl1pPr>
            <a:lvl2pPr marL="471488" indent="-185738" algn="l" defTabSz="1019175" rtl="0" eaLnBrk="1" fontAlgn="base" hangingPunct="1">
              <a:spcBef>
                <a:spcPct val="0"/>
              </a:spcBef>
              <a:spcAft>
                <a:spcPts val="1200"/>
              </a:spcAft>
              <a:buClr>
                <a:schemeClr val="bg2"/>
              </a:buClr>
              <a:buFont typeface="Arial" charset="0"/>
              <a:buChar char="–"/>
              <a:defRPr sz="1800">
                <a:solidFill>
                  <a:schemeClr val="tx1"/>
                </a:solidFill>
                <a:latin typeface="+mn-lt"/>
              </a:defRPr>
            </a:lvl2pPr>
            <a:lvl3pPr marL="717550" indent="-146050" algn="l" defTabSz="1019175" rtl="0" eaLnBrk="1" fontAlgn="base" hangingPunct="1">
              <a:spcBef>
                <a:spcPct val="0"/>
              </a:spcBef>
              <a:spcAft>
                <a:spcPts val="1200"/>
              </a:spcAft>
              <a:buClr>
                <a:schemeClr val="tx1"/>
              </a:buClr>
              <a:buFont typeface="Wingdings" pitchFamily="2" charset="2"/>
              <a:buChar char="§"/>
              <a:defRPr sz="1600">
                <a:solidFill>
                  <a:schemeClr val="tx1"/>
                </a:solidFill>
                <a:latin typeface="+mn-lt"/>
              </a:defRPr>
            </a:lvl3pPr>
            <a:lvl4pPr marL="971550" indent="-171450" algn="l" defTabSz="1019175" rtl="0" eaLnBrk="1" fontAlgn="base" hangingPunct="1">
              <a:spcBef>
                <a:spcPct val="0"/>
              </a:spcBef>
              <a:spcAft>
                <a:spcPts val="1200"/>
              </a:spcAft>
              <a:buClr>
                <a:srgbClr val="5C5E66"/>
              </a:buClr>
              <a:buFont typeface="Arial" charset="0"/>
              <a:buChar char="–"/>
              <a:defRPr sz="1600">
                <a:solidFill>
                  <a:schemeClr val="tx1"/>
                </a:solidFill>
                <a:latin typeface="+mn-lt"/>
              </a:defRPr>
            </a:lvl4pPr>
            <a:lvl5pPr marL="1244600" indent="-158750" algn="l" defTabSz="1019175" rtl="0" eaLnBrk="1" fontAlgn="base" hangingPunct="1">
              <a:spcBef>
                <a:spcPct val="0"/>
              </a:spcBef>
              <a:spcAft>
                <a:spcPts val="1200"/>
              </a:spcAft>
              <a:buClr>
                <a:schemeClr val="bg2"/>
              </a:buClr>
              <a:buFont typeface="Arial" charset="0"/>
              <a:buChar char="▪"/>
              <a:defRPr sz="1600">
                <a:solidFill>
                  <a:schemeClr val="tx1"/>
                </a:solidFill>
                <a:latin typeface="+mn-lt"/>
              </a:defRPr>
            </a:lvl5pPr>
            <a:lvl6pPr marL="17018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6pPr>
            <a:lvl7pPr marL="21590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7pPr>
            <a:lvl8pPr marL="26162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8pPr>
            <a:lvl9pPr marL="30734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9pPr>
          </a:lstStyle>
          <a:p>
            <a:r>
              <a:rPr lang="en-US" kern="0" dirty="0" smtClean="0"/>
              <a:t>Will there be leadership changes in the House Democratic Caucus?</a:t>
            </a:r>
          </a:p>
          <a:p>
            <a:r>
              <a:rPr lang="en-US" dirty="0" smtClean="0"/>
              <a:t>What might the legislative agenda consist of?</a:t>
            </a:r>
          </a:p>
          <a:p>
            <a:pPr lvl="1"/>
            <a:r>
              <a:rPr lang="en-US" dirty="0" smtClean="0"/>
              <a:t>Infrastructure bill</a:t>
            </a:r>
          </a:p>
          <a:p>
            <a:pPr lvl="1"/>
            <a:r>
              <a:rPr lang="en-US" dirty="0" smtClean="0"/>
              <a:t>Immigration</a:t>
            </a:r>
          </a:p>
          <a:p>
            <a:pPr lvl="1"/>
            <a:r>
              <a:rPr lang="en-US" dirty="0" smtClean="0"/>
              <a:t>Criminal justice reform</a:t>
            </a:r>
          </a:p>
          <a:p>
            <a:pPr lvl="1"/>
            <a:r>
              <a:rPr lang="en-US" dirty="0" smtClean="0"/>
              <a:t>Drug pricing</a:t>
            </a:r>
          </a:p>
          <a:p>
            <a:r>
              <a:rPr lang="en-US" dirty="0"/>
              <a:t>Messaging bill </a:t>
            </a:r>
            <a:r>
              <a:rPr lang="en-US" dirty="0" smtClean="0"/>
              <a:t>agenda</a:t>
            </a:r>
          </a:p>
          <a:p>
            <a:pPr lvl="1"/>
            <a:r>
              <a:rPr lang="en-US" dirty="0"/>
              <a:t>Will Democrats gamble and put big-ticket progressive items like “Medicare for All” on the floor</a:t>
            </a:r>
            <a:r>
              <a:rPr lang="en-US" dirty="0" smtClean="0"/>
              <a:t>?</a:t>
            </a:r>
          </a:p>
          <a:p>
            <a:r>
              <a:rPr lang="en-US" dirty="0" smtClean="0"/>
              <a:t>Oversight </a:t>
            </a:r>
            <a:r>
              <a:rPr lang="en-US" dirty="0"/>
              <a:t>agenda </a:t>
            </a:r>
            <a:endParaRPr lang="en-US" dirty="0" smtClean="0"/>
          </a:p>
          <a:p>
            <a:r>
              <a:rPr lang="en-US" dirty="0" smtClean="0"/>
              <a:t>Appropriations</a:t>
            </a:r>
            <a:endParaRPr lang="en-US" dirty="0"/>
          </a:p>
          <a:p>
            <a:pPr lvl="1"/>
            <a:endParaRPr lang="en-US" kern="0" dirty="0"/>
          </a:p>
        </p:txBody>
      </p:sp>
      <p:sp>
        <p:nvSpPr>
          <p:cNvPr id="7" name="Footer Placeholder 3"/>
          <p:cNvSpPr>
            <a:spLocks noGrp="1"/>
          </p:cNvSpPr>
          <p:nvPr>
            <p:ph type="ftr" sz="quarter" idx="10"/>
          </p:nvPr>
        </p:nvSpPr>
        <p:spPr>
          <a:xfrm>
            <a:off x="457200" y="7086600"/>
            <a:ext cx="7391400" cy="228600"/>
          </a:xfrm>
        </p:spPr>
        <p:txBody>
          <a:bodyPr/>
          <a:lstStyle/>
          <a:p>
            <a:r>
              <a:rPr lang="en-US" dirty="0"/>
              <a:t>The Midterm </a:t>
            </a:r>
            <a:r>
              <a:rPr lang="en-US" dirty="0" smtClean="0"/>
              <a:t>Elections: </a:t>
            </a:r>
            <a:r>
              <a:rPr lang="en-US" dirty="0"/>
              <a:t>How They May Impact Your Business in 2018 and </a:t>
            </a:r>
            <a:r>
              <a:rPr lang="en-US" dirty="0" smtClean="0"/>
              <a:t>Beyond | Manatt, Phelps &amp; Phillips, LLP</a:t>
            </a:r>
            <a:endParaRPr lang="en-US" dirty="0"/>
          </a:p>
        </p:txBody>
      </p:sp>
    </p:spTree>
    <p:extLst>
      <p:ext uri="{BB962C8B-B14F-4D97-AF65-F5344CB8AC3E}">
        <p14:creationId xmlns:p14="http://schemas.microsoft.com/office/powerpoint/2010/main" val="1469706602"/>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FO4uGY4SCOZ6U8qG_3A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Dnhg0fcTxCDV1jhOVhr0Q"/>
</p:tagLst>
</file>

<file path=ppt/theme/theme1.xml><?xml version="1.0" encoding="utf-8"?>
<a:theme xmlns:a="http://schemas.openxmlformats.org/drawingml/2006/main" name="Manatt 2017">
  <a:themeElements>
    <a:clrScheme name="Custom 6">
      <a:dk1>
        <a:srgbClr val="000000"/>
      </a:dk1>
      <a:lt1>
        <a:srgbClr val="FFFFFF"/>
      </a:lt1>
      <a:dk2>
        <a:srgbClr val="F0AB00"/>
      </a:dk2>
      <a:lt2>
        <a:srgbClr val="00A8B4"/>
      </a:lt2>
      <a:accent1>
        <a:srgbClr val="F0AB00"/>
      </a:accent1>
      <a:accent2>
        <a:srgbClr val="000000"/>
      </a:accent2>
      <a:accent3>
        <a:srgbClr val="00A9E0"/>
      </a:accent3>
      <a:accent4>
        <a:srgbClr val="D52B1E"/>
      </a:accent4>
      <a:accent5>
        <a:srgbClr val="7AB800"/>
      </a:accent5>
      <a:accent6>
        <a:srgbClr val="E2CB9D"/>
      </a:accent6>
      <a:hlink>
        <a:srgbClr val="666666"/>
      </a:hlink>
      <a:folHlink>
        <a:srgbClr val="4D4D4D"/>
      </a:folHlink>
    </a:clrScheme>
    <a:fontScheme name="Title Page - Internal Presentati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5C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182880" tIns="91440" rIns="182880" bIns="91440" anchor="ctr" anchorCtr="0">
        <a:noAutofit/>
      </a:bodyPr>
      <a:lstStyle>
        <a:defPPr eaLnBrk="1" hangingPunct="1">
          <a:lnSpc>
            <a:spcPct val="125000"/>
          </a:lnSpc>
          <a:defRPr sz="1600" b="1" dirty="0">
            <a:solidFill>
              <a:schemeClr val="bg1"/>
            </a:solidFill>
          </a:defRPr>
        </a:defPPr>
      </a:lstStyle>
    </a:spDef>
    <a:lnDef>
      <a:spPr bwMode="auto">
        <a:noFill/>
        <a:ln w="1270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2">
        <a:dk1>
          <a:srgbClr val="000000"/>
        </a:dk1>
        <a:lt1>
          <a:srgbClr val="FFFFFF"/>
        </a:lt1>
        <a:dk2>
          <a:srgbClr val="F0AB00"/>
        </a:dk2>
        <a:lt2>
          <a:srgbClr val="00A8B4"/>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3">
        <a:dk1>
          <a:srgbClr val="000000"/>
        </a:dk1>
        <a:lt1>
          <a:srgbClr val="FFFFFF"/>
        </a:lt1>
        <a:dk2>
          <a:srgbClr val="F0AB00"/>
        </a:dk2>
        <a:lt2>
          <a:srgbClr val="215C6E"/>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4">
        <a:dk1>
          <a:srgbClr val="000000"/>
        </a:dk1>
        <a:lt1>
          <a:srgbClr val="FFFFFF"/>
        </a:lt1>
        <a:dk2>
          <a:srgbClr val="F0AB00"/>
        </a:dk2>
        <a:lt2>
          <a:srgbClr val="004157"/>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5">
        <a:dk1>
          <a:srgbClr val="000000"/>
        </a:dk1>
        <a:lt1>
          <a:srgbClr val="FFFFFF"/>
        </a:lt1>
        <a:dk2>
          <a:srgbClr val="F0AB00"/>
        </a:dk2>
        <a:lt2>
          <a:srgbClr val="0099A5"/>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Manatt_Pres_Template_2017_v2</Template>
  <TotalTime>6791</TotalTime>
  <Words>3581</Words>
  <Application>Microsoft Office PowerPoint</Application>
  <PresentationFormat>Custom</PresentationFormat>
  <Paragraphs>729</Paragraphs>
  <Slides>31</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Manatt 2017</vt:lpstr>
      <vt:lpstr>think-cell Slide</vt:lpstr>
      <vt:lpstr>The Midterm Elections</vt:lpstr>
      <vt:lpstr>Overview of Manatt</vt:lpstr>
      <vt:lpstr>Introduction</vt:lpstr>
      <vt:lpstr>Introduction</vt:lpstr>
      <vt:lpstr>Results Overview</vt:lpstr>
      <vt:lpstr>Agenda</vt:lpstr>
      <vt:lpstr>House Results – Democrats take over</vt:lpstr>
      <vt:lpstr>Competitive House Races</vt:lpstr>
      <vt:lpstr>House Results</vt:lpstr>
      <vt:lpstr>House Results – Likely New House Committee Chairs</vt:lpstr>
      <vt:lpstr>Agenda</vt:lpstr>
      <vt:lpstr>Senate Results – Republicans hold</vt:lpstr>
      <vt:lpstr>Senate Results</vt:lpstr>
      <vt:lpstr>Senate Highlights – Republican Flips</vt:lpstr>
      <vt:lpstr>Senate Highlights – Democratic Flips</vt:lpstr>
      <vt:lpstr>Senate Results</vt:lpstr>
      <vt:lpstr>Senate Results – Potential Senate Committee Chairs/Ranking Members</vt:lpstr>
      <vt:lpstr>Agenda</vt:lpstr>
      <vt:lpstr>Governors/State Legislatures Roundup</vt:lpstr>
      <vt:lpstr>Governors/State Legislatures Roundup (con’t)</vt:lpstr>
      <vt:lpstr>Agenda</vt:lpstr>
      <vt:lpstr>What Do the Midterm Elections Mean for Healthcare?</vt:lpstr>
      <vt:lpstr>Financial Services</vt:lpstr>
      <vt:lpstr>Energy</vt:lpstr>
      <vt:lpstr>Energy</vt:lpstr>
      <vt:lpstr>Agenda</vt:lpstr>
      <vt:lpstr>Trade and Tariffs</vt:lpstr>
      <vt:lpstr>Privacy and Data Security</vt:lpstr>
      <vt:lpstr>Oversight and Investigations</vt:lpstr>
      <vt:lpstr>Agenda</vt:lpstr>
      <vt:lpstr>Wrap Up</vt:lpstr>
    </vt:vector>
  </TitlesOfParts>
  <Company>Manatt, Phelps &amp; Phillips,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&lt;Document Title&gt;</dc:title>
  <dc:creator>Alexis Wesley</dc:creator>
  <cp:lastModifiedBy>Olivia Dulmage</cp:lastModifiedBy>
  <cp:revision>299</cp:revision>
  <cp:lastPrinted>2017-01-31T20:09:34Z</cp:lastPrinted>
  <dcterms:created xsi:type="dcterms:W3CDTF">2017-08-08T17:12:55Z</dcterms:created>
  <dcterms:modified xsi:type="dcterms:W3CDTF">2018-11-08T21:57:25Z</dcterms:modified>
</cp:coreProperties>
</file>